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81" r:id="rId1"/>
    <p:sldMasterId id="2147483682" r:id="rId2"/>
    <p:sldMasterId id="2147483683" r:id="rId3"/>
  </p:sldMasterIdLst>
  <p:notesMasterIdLst>
    <p:notesMasterId r:id="rId18"/>
  </p:notesMasterIdLst>
  <p:sldIdLst>
    <p:sldId id="256" r:id="rId4"/>
    <p:sldId id="258" r:id="rId5"/>
    <p:sldId id="273" r:id="rId6"/>
    <p:sldId id="260" r:id="rId7"/>
    <p:sldId id="270" r:id="rId8"/>
    <p:sldId id="271" r:id="rId9"/>
    <p:sldId id="261" r:id="rId10"/>
    <p:sldId id="272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5143500" type="screen16x9"/>
  <p:notesSz cx="6797675" cy="9926638"/>
  <p:embeddedFontLst>
    <p:embeddedFont>
      <p:font typeface="Montserrat" panose="00000500000000000000" pitchFamily="2" charset="-52"/>
      <p:regular r:id="rId19"/>
      <p:bold r:id="rId20"/>
      <p:italic r:id="rId21"/>
      <p:boldItalic r:id="rId22"/>
    </p:embeddedFont>
    <p:embeddedFont>
      <p:font typeface="Proxima Nova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5A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F52E195-4731-48BF-9009-846B3EE3AC28}">
  <a:tblStyle styleId="{5F52E195-4731-48BF-9009-846B3EE3AC2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3F43A24-C75F-4473-8FFE-F1B29C183EFB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374" autoAdjust="0"/>
  </p:normalViewPr>
  <p:slideViewPr>
    <p:cSldViewPr snapToGrid="0">
      <p:cViewPr varScale="1">
        <p:scale>
          <a:sx n="146" d="100"/>
          <a:sy n="146" d="100"/>
        </p:scale>
        <p:origin x="51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6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font" Target="fonts/font1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100" y="744538"/>
            <a:ext cx="6617100" cy="372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2" name="Google Shape;2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5" name="Google Shape;33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5" name="Google Shape;34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121b15877d9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5" name="Google Shape;355;g121b15877d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5" name="Google Shape;36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7:notes"/>
          <p:cNvSpPr txBox="1">
            <a:spLocks noGrp="1"/>
          </p:cNvSpPr>
          <p:nvPr>
            <p:ph type="body" idx="1"/>
          </p:nvPr>
        </p:nvSpPr>
        <p:spPr>
          <a:xfrm>
            <a:off x="680404" y="4776729"/>
            <a:ext cx="5436900" cy="39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00" name="Google Shape;40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7" name="Google Shape;2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1bf663240a0_0_97:notes"/>
          <p:cNvSpPr txBox="1">
            <a:spLocks noGrp="1"/>
          </p:cNvSpPr>
          <p:nvPr>
            <p:ph type="body" idx="1"/>
          </p:nvPr>
        </p:nvSpPr>
        <p:spPr>
          <a:xfrm>
            <a:off x="691847" y="5215778"/>
            <a:ext cx="5534726" cy="4941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43" tIns="93443" rIns="93443" bIns="93443" anchor="t" anchorCtr="0">
            <a:noAutofit/>
          </a:bodyPr>
          <a:lstStyle/>
          <a:p>
            <a:endParaRPr/>
          </a:p>
        </p:txBody>
      </p:sp>
      <p:sp>
        <p:nvSpPr>
          <p:cNvPr id="325" name="Google Shape;325;g1bf663240a0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03200" y="822325"/>
            <a:ext cx="7324725" cy="4119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69583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1" name="Google Shape;29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 txBox="1">
            <a:spLocks noGrp="1"/>
          </p:cNvSpPr>
          <p:nvPr>
            <p:ph type="body" idx="1"/>
          </p:nvPr>
        </p:nvSpPr>
        <p:spPr>
          <a:xfrm>
            <a:off x="681515" y="4724956"/>
            <a:ext cx="5452110" cy="4476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26" tIns="91626" rIns="91626" bIns="9162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31" name="Google Shape;13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07067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 txBox="1">
            <a:spLocks noGrp="1"/>
          </p:cNvSpPr>
          <p:nvPr>
            <p:ph type="body" idx="1"/>
          </p:nvPr>
        </p:nvSpPr>
        <p:spPr>
          <a:xfrm>
            <a:off x="681515" y="4724956"/>
            <a:ext cx="5452110" cy="4476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26" tIns="91626" rIns="91626" bIns="91626" anchor="t" anchorCtr="0">
            <a:noAutofit/>
          </a:bodyPr>
          <a:lstStyle/>
          <a:p>
            <a:pPr marL="0" indent="0">
              <a:buNone/>
            </a:pPr>
            <a:r>
              <a:rPr lang="ru-RU" dirty="0"/>
              <a:t>	</a:t>
            </a:r>
            <a:endParaRPr dirty="0"/>
          </a:p>
        </p:txBody>
      </p:sp>
      <p:sp>
        <p:nvSpPr>
          <p:cNvPr id="131" name="Google Shape;13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 txBox="1">
            <a:spLocks noGrp="1"/>
          </p:cNvSpPr>
          <p:nvPr>
            <p:ph type="body" idx="1"/>
          </p:nvPr>
        </p:nvSpPr>
        <p:spPr>
          <a:xfrm>
            <a:off x="681515" y="4724956"/>
            <a:ext cx="5452110" cy="4476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26" tIns="91626" rIns="91626" bIns="9162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31" name="Google Shape;13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34850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 txBox="1">
            <a:spLocks noGrp="1"/>
          </p:cNvSpPr>
          <p:nvPr>
            <p:ph type="body" idx="1"/>
          </p:nvPr>
        </p:nvSpPr>
        <p:spPr>
          <a:xfrm>
            <a:off x="681515" y="4724956"/>
            <a:ext cx="5452110" cy="4476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26" tIns="91626" rIns="91626" bIns="9162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31" name="Google Shape;13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49438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5" name="Google Shape;32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628686" y="273856"/>
            <a:ext cx="78873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628686" y="1369278"/>
            <a:ext cx="7887300" cy="32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t" anchorCtr="0">
            <a:noAutofit/>
          </a:bodyPr>
          <a:lstStyle>
            <a:lvl1pPr marL="457200" lvl="0" indent="-3365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1pPr>
            <a:lvl2pPr marL="914400" lvl="1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2pPr>
            <a:lvl3pPr marL="1371600" lvl="2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3pPr>
            <a:lvl4pPr marL="1828800" lvl="3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4pPr>
            <a:lvl5pPr marL="2286000" lvl="4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5pPr>
            <a:lvl6pPr marL="2743200" lvl="5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6pPr>
            <a:lvl7pPr marL="3200400" lvl="6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7pPr>
            <a:lvl8pPr marL="3657600" lvl="7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8pPr>
            <a:lvl9pPr marL="4114800" lvl="8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628686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029124" y="4767467"/>
            <a:ext cx="3086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458321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>
            <a:spLocks noGrp="1"/>
          </p:cNvSpPr>
          <p:nvPr>
            <p:ph type="title"/>
          </p:nvPr>
        </p:nvSpPr>
        <p:spPr>
          <a:xfrm>
            <a:off x="628686" y="273856"/>
            <a:ext cx="78873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1"/>
          </p:nvPr>
        </p:nvSpPr>
        <p:spPr>
          <a:xfrm>
            <a:off x="628686" y="1369278"/>
            <a:ext cx="3886500" cy="32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t" anchorCtr="0">
            <a:noAutofit/>
          </a:bodyPr>
          <a:lstStyle>
            <a:lvl1pPr marL="457200" lvl="0" indent="-3365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1pPr>
            <a:lvl2pPr marL="914400" lvl="1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2pPr>
            <a:lvl3pPr marL="1371600" lvl="2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3pPr>
            <a:lvl4pPr marL="1828800" lvl="3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4pPr>
            <a:lvl5pPr marL="2286000" lvl="4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5pPr>
            <a:lvl6pPr marL="2743200" lvl="5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6pPr>
            <a:lvl7pPr marL="3200400" lvl="6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7pPr>
            <a:lvl8pPr marL="3657600" lvl="7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8pPr>
            <a:lvl9pPr marL="4114800" lvl="8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2"/>
          </p:nvPr>
        </p:nvSpPr>
        <p:spPr>
          <a:xfrm>
            <a:off x="4629416" y="1369278"/>
            <a:ext cx="3886500" cy="32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t" anchorCtr="0">
            <a:noAutofit/>
          </a:bodyPr>
          <a:lstStyle>
            <a:lvl1pPr marL="457200" lvl="0" indent="-3365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1pPr>
            <a:lvl2pPr marL="914400" lvl="1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2pPr>
            <a:lvl3pPr marL="1371600" lvl="2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3pPr>
            <a:lvl4pPr marL="1828800" lvl="3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4pPr>
            <a:lvl5pPr marL="2286000" lvl="4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5pPr>
            <a:lvl6pPr marL="2743200" lvl="5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6pPr>
            <a:lvl7pPr marL="3200400" lvl="6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7pPr>
            <a:lvl8pPr marL="3657600" lvl="7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8pPr>
            <a:lvl9pPr marL="4114800" lvl="8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628686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029124" y="4767467"/>
            <a:ext cx="3086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458321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>
            <a:off x="623924" y="1282359"/>
            <a:ext cx="78873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56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>
            <a:off x="623924" y="3442245"/>
            <a:ext cx="78873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 sz="17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628686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029124" y="4767467"/>
            <a:ext cx="3086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458321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>
            <a:spLocks noGrp="1"/>
          </p:cNvSpPr>
          <p:nvPr>
            <p:ph type="ctrTitle"/>
          </p:nvPr>
        </p:nvSpPr>
        <p:spPr>
          <a:xfrm>
            <a:off x="1143066" y="841809"/>
            <a:ext cx="6858300" cy="17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51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subTitle" idx="1"/>
          </p:nvPr>
        </p:nvSpPr>
        <p:spPr>
          <a:xfrm>
            <a:off x="1143066" y="2701644"/>
            <a:ext cx="68583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dt" idx="10"/>
          </p:nvPr>
        </p:nvSpPr>
        <p:spPr>
          <a:xfrm>
            <a:off x="628686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ftr" idx="11"/>
          </p:nvPr>
        </p:nvSpPr>
        <p:spPr>
          <a:xfrm>
            <a:off x="3029124" y="4767467"/>
            <a:ext cx="3086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6458321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 rot="5400000">
            <a:off x="5350539" y="1467556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body" idx="1"/>
          </p:nvPr>
        </p:nvSpPr>
        <p:spPr>
          <a:xfrm rot="5400000">
            <a:off x="1349545" y="-447344"/>
            <a:ext cx="4359000" cy="58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t" anchorCtr="0">
            <a:noAutofit/>
          </a:bodyPr>
          <a:lstStyle>
            <a:lvl1pPr marL="457200" lvl="0" indent="-32385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1pPr>
            <a:lvl2pPr marL="914400" lvl="1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dt" idx="10"/>
          </p:nvPr>
        </p:nvSpPr>
        <p:spPr>
          <a:xfrm>
            <a:off x="628686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ftr" idx="11"/>
          </p:nvPr>
        </p:nvSpPr>
        <p:spPr>
          <a:xfrm>
            <a:off x="3029124" y="4767467"/>
            <a:ext cx="3086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sldNum" idx="12"/>
          </p:nvPr>
        </p:nvSpPr>
        <p:spPr>
          <a:xfrm>
            <a:off x="6458321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title"/>
          </p:nvPr>
        </p:nvSpPr>
        <p:spPr>
          <a:xfrm>
            <a:off x="628686" y="273856"/>
            <a:ext cx="78873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body" idx="1"/>
          </p:nvPr>
        </p:nvSpPr>
        <p:spPr>
          <a:xfrm rot="5400000">
            <a:off x="2940339" y="-942523"/>
            <a:ext cx="3263700" cy="78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t" anchorCtr="0">
            <a:noAutofit/>
          </a:bodyPr>
          <a:lstStyle>
            <a:lvl1pPr marL="457200" lvl="0" indent="-32385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1pPr>
            <a:lvl2pPr marL="914400" lvl="1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dt" idx="10"/>
          </p:nvPr>
        </p:nvSpPr>
        <p:spPr>
          <a:xfrm>
            <a:off x="628686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ftr" idx="11"/>
          </p:nvPr>
        </p:nvSpPr>
        <p:spPr>
          <a:xfrm>
            <a:off x="3029124" y="4767467"/>
            <a:ext cx="3086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sldNum" idx="12"/>
          </p:nvPr>
        </p:nvSpPr>
        <p:spPr>
          <a:xfrm>
            <a:off x="6458321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>
            <a:spLocks noGrp="1"/>
          </p:cNvSpPr>
          <p:nvPr>
            <p:ph type="title"/>
          </p:nvPr>
        </p:nvSpPr>
        <p:spPr>
          <a:xfrm>
            <a:off x="629877" y="342915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8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7"/>
          <p:cNvSpPr>
            <a:spLocks noGrp="1"/>
          </p:cNvSpPr>
          <p:nvPr>
            <p:ph type="pic" idx="2"/>
          </p:nvPr>
        </p:nvSpPr>
        <p:spPr>
          <a:xfrm>
            <a:off x="3887615" y="740600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07" name="Google Shape;107;p17"/>
          <p:cNvSpPr txBox="1">
            <a:spLocks noGrp="1"/>
          </p:cNvSpPr>
          <p:nvPr>
            <p:ph type="body" idx="1"/>
          </p:nvPr>
        </p:nvSpPr>
        <p:spPr>
          <a:xfrm>
            <a:off x="629877" y="1543116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dt" idx="10"/>
          </p:nvPr>
        </p:nvSpPr>
        <p:spPr>
          <a:xfrm>
            <a:off x="628686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ftr" idx="11"/>
          </p:nvPr>
        </p:nvSpPr>
        <p:spPr>
          <a:xfrm>
            <a:off x="3029124" y="4767467"/>
            <a:ext cx="3086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sldNum" idx="12"/>
          </p:nvPr>
        </p:nvSpPr>
        <p:spPr>
          <a:xfrm>
            <a:off x="6458321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>
            <a:spLocks noGrp="1"/>
          </p:cNvSpPr>
          <p:nvPr>
            <p:ph type="title"/>
          </p:nvPr>
        </p:nvSpPr>
        <p:spPr>
          <a:xfrm>
            <a:off x="629877" y="342915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8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body" idx="1"/>
          </p:nvPr>
        </p:nvSpPr>
        <p:spPr>
          <a:xfrm>
            <a:off x="3887615" y="740600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4pPr>
            <a:lvl5pPr marL="2286000" lvl="4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5pPr>
            <a:lvl6pPr marL="2743200" lvl="5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6pPr>
            <a:lvl7pPr marL="3200400" lvl="6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7pPr>
            <a:lvl8pPr marL="3657600" lvl="7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8pPr>
            <a:lvl9pPr marL="4114800" lvl="8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body" idx="2"/>
          </p:nvPr>
        </p:nvSpPr>
        <p:spPr>
          <a:xfrm>
            <a:off x="629877" y="1543116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dt" idx="10"/>
          </p:nvPr>
        </p:nvSpPr>
        <p:spPr>
          <a:xfrm>
            <a:off x="628686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ftr" idx="11"/>
          </p:nvPr>
        </p:nvSpPr>
        <p:spPr>
          <a:xfrm>
            <a:off x="3029124" y="4767467"/>
            <a:ext cx="3086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sldNum" idx="12"/>
          </p:nvPr>
        </p:nvSpPr>
        <p:spPr>
          <a:xfrm>
            <a:off x="6458321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>
            <a:spLocks noGrp="1"/>
          </p:cNvSpPr>
          <p:nvPr>
            <p:ph type="dt" idx="10"/>
          </p:nvPr>
        </p:nvSpPr>
        <p:spPr>
          <a:xfrm>
            <a:off x="628686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ftr" idx="11"/>
          </p:nvPr>
        </p:nvSpPr>
        <p:spPr>
          <a:xfrm>
            <a:off x="3029124" y="4767467"/>
            <a:ext cx="3086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sldNum" idx="12"/>
          </p:nvPr>
        </p:nvSpPr>
        <p:spPr>
          <a:xfrm>
            <a:off x="6458321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>
            <a:spLocks noGrp="1"/>
          </p:cNvSpPr>
          <p:nvPr>
            <p:ph type="title"/>
          </p:nvPr>
        </p:nvSpPr>
        <p:spPr>
          <a:xfrm>
            <a:off x="628686" y="273856"/>
            <a:ext cx="78873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0"/>
          <p:cNvSpPr txBox="1">
            <a:spLocks noGrp="1"/>
          </p:cNvSpPr>
          <p:nvPr>
            <p:ph type="dt" idx="10"/>
          </p:nvPr>
        </p:nvSpPr>
        <p:spPr>
          <a:xfrm>
            <a:off x="628686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0"/>
          <p:cNvSpPr txBox="1">
            <a:spLocks noGrp="1"/>
          </p:cNvSpPr>
          <p:nvPr>
            <p:ph type="ftr" idx="11"/>
          </p:nvPr>
        </p:nvSpPr>
        <p:spPr>
          <a:xfrm>
            <a:off x="3029124" y="4767467"/>
            <a:ext cx="3086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0"/>
          <p:cNvSpPr txBox="1">
            <a:spLocks noGrp="1"/>
          </p:cNvSpPr>
          <p:nvPr>
            <p:ph type="sldNum" idx="12"/>
          </p:nvPr>
        </p:nvSpPr>
        <p:spPr>
          <a:xfrm>
            <a:off x="6458321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>
            <a:spLocks noGrp="1"/>
          </p:cNvSpPr>
          <p:nvPr>
            <p:ph type="title"/>
          </p:nvPr>
        </p:nvSpPr>
        <p:spPr>
          <a:xfrm>
            <a:off x="629877" y="273856"/>
            <a:ext cx="78873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body" idx="1"/>
          </p:nvPr>
        </p:nvSpPr>
        <p:spPr>
          <a:xfrm>
            <a:off x="629877" y="1260927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9pPr>
          </a:lstStyle>
          <a:p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body" idx="2"/>
          </p:nvPr>
        </p:nvSpPr>
        <p:spPr>
          <a:xfrm>
            <a:off x="629877" y="1878887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t" anchorCtr="0">
            <a:noAutofit/>
          </a:bodyPr>
          <a:lstStyle>
            <a:lvl1pPr marL="457200" lvl="0" indent="-32385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1pPr>
            <a:lvl2pPr marL="914400" lvl="1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body" idx="3"/>
          </p:nvPr>
        </p:nvSpPr>
        <p:spPr>
          <a:xfrm>
            <a:off x="4629416" y="1260927"/>
            <a:ext cx="38877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9pPr>
          </a:lstStyle>
          <a:p>
            <a:endParaRPr/>
          </a:p>
        </p:txBody>
      </p:sp>
      <p:sp>
        <p:nvSpPr>
          <p:cNvPr id="132" name="Google Shape;132;p21"/>
          <p:cNvSpPr txBox="1">
            <a:spLocks noGrp="1"/>
          </p:cNvSpPr>
          <p:nvPr>
            <p:ph type="body" idx="4"/>
          </p:nvPr>
        </p:nvSpPr>
        <p:spPr>
          <a:xfrm>
            <a:off x="4629416" y="1878887"/>
            <a:ext cx="38877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t" anchorCtr="0">
            <a:noAutofit/>
          </a:bodyPr>
          <a:lstStyle>
            <a:lvl1pPr marL="457200" lvl="0" indent="-32385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1pPr>
            <a:lvl2pPr marL="914400" lvl="1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dt" idx="10"/>
          </p:nvPr>
        </p:nvSpPr>
        <p:spPr>
          <a:xfrm>
            <a:off x="628686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ftr" idx="11"/>
          </p:nvPr>
        </p:nvSpPr>
        <p:spPr>
          <a:xfrm>
            <a:off x="3029124" y="4767467"/>
            <a:ext cx="3086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sldNum" idx="12"/>
          </p:nvPr>
        </p:nvSpPr>
        <p:spPr>
          <a:xfrm>
            <a:off x="6458321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1143066" y="841809"/>
            <a:ext cx="6858300" cy="17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56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143066" y="2701644"/>
            <a:ext cx="68583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628686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029124" y="4767467"/>
            <a:ext cx="3086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458321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>
            <a:spLocks noGrp="1"/>
          </p:cNvSpPr>
          <p:nvPr>
            <p:ph type="title"/>
          </p:nvPr>
        </p:nvSpPr>
        <p:spPr>
          <a:xfrm>
            <a:off x="628686" y="273856"/>
            <a:ext cx="78873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2"/>
          <p:cNvSpPr txBox="1">
            <a:spLocks noGrp="1"/>
          </p:cNvSpPr>
          <p:nvPr>
            <p:ph type="body" idx="1"/>
          </p:nvPr>
        </p:nvSpPr>
        <p:spPr>
          <a:xfrm>
            <a:off x="628686" y="1369277"/>
            <a:ext cx="3886500" cy="32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t" anchorCtr="0">
            <a:noAutofit/>
          </a:bodyPr>
          <a:lstStyle>
            <a:lvl1pPr marL="457200" lvl="0" indent="-32385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1pPr>
            <a:lvl2pPr marL="914400" lvl="1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body" idx="2"/>
          </p:nvPr>
        </p:nvSpPr>
        <p:spPr>
          <a:xfrm>
            <a:off x="4629416" y="1369277"/>
            <a:ext cx="3886500" cy="32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t" anchorCtr="0">
            <a:noAutofit/>
          </a:bodyPr>
          <a:lstStyle>
            <a:lvl1pPr marL="457200" lvl="0" indent="-32385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1pPr>
            <a:lvl2pPr marL="914400" lvl="1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dt" idx="10"/>
          </p:nvPr>
        </p:nvSpPr>
        <p:spPr>
          <a:xfrm>
            <a:off x="628686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ftr" idx="11"/>
          </p:nvPr>
        </p:nvSpPr>
        <p:spPr>
          <a:xfrm>
            <a:off x="3029124" y="4767467"/>
            <a:ext cx="3086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sldNum" idx="12"/>
          </p:nvPr>
        </p:nvSpPr>
        <p:spPr>
          <a:xfrm>
            <a:off x="6458321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>
            <a:spLocks noGrp="1"/>
          </p:cNvSpPr>
          <p:nvPr>
            <p:ph type="title"/>
          </p:nvPr>
        </p:nvSpPr>
        <p:spPr>
          <a:xfrm>
            <a:off x="623924" y="1282359"/>
            <a:ext cx="78873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51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3"/>
          <p:cNvSpPr txBox="1">
            <a:spLocks noGrp="1"/>
          </p:cNvSpPr>
          <p:nvPr>
            <p:ph type="body" idx="1"/>
          </p:nvPr>
        </p:nvSpPr>
        <p:spPr>
          <a:xfrm>
            <a:off x="623924" y="3442245"/>
            <a:ext cx="78873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 sz="17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23"/>
          <p:cNvSpPr txBox="1">
            <a:spLocks noGrp="1"/>
          </p:cNvSpPr>
          <p:nvPr>
            <p:ph type="dt" idx="10"/>
          </p:nvPr>
        </p:nvSpPr>
        <p:spPr>
          <a:xfrm>
            <a:off x="628686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3"/>
          <p:cNvSpPr txBox="1">
            <a:spLocks noGrp="1"/>
          </p:cNvSpPr>
          <p:nvPr>
            <p:ph type="ftr" idx="11"/>
          </p:nvPr>
        </p:nvSpPr>
        <p:spPr>
          <a:xfrm>
            <a:off x="3029124" y="4767467"/>
            <a:ext cx="3086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3"/>
          <p:cNvSpPr txBox="1">
            <a:spLocks noGrp="1"/>
          </p:cNvSpPr>
          <p:nvPr>
            <p:ph type="sldNum" idx="12"/>
          </p:nvPr>
        </p:nvSpPr>
        <p:spPr>
          <a:xfrm>
            <a:off x="6458321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t" anchorCtr="0">
            <a:noAutofit/>
          </a:bodyPr>
          <a:lstStyle>
            <a:lvl1pPr marL="457200" lvl="0" indent="-3365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1pPr>
            <a:lvl2pPr marL="914400" lvl="1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2pPr>
            <a:lvl3pPr marL="1371600" lvl="2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3pPr>
            <a:lvl4pPr marL="1828800" lvl="3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4pPr>
            <a:lvl5pPr marL="2286000" lvl="4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5pPr>
            <a:lvl6pPr marL="2743200" lvl="5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6pPr>
            <a:lvl7pPr marL="3200400" lvl="6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7pPr>
            <a:lvl8pPr marL="3657600" lvl="7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8pPr>
            <a:lvl9pPr marL="4114800" lvl="8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10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7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7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70" name="Google Shape;170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8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8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2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2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2" name="Google Shape;182;p29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3" name="Google Shape;183;p2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0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30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89" name="Google Shape;189;p30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30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91" name="Google Shape;191;p30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 rot="5400000">
            <a:off x="5350389" y="1467706"/>
            <a:ext cx="43593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 rot="5400000">
            <a:off x="1349395" y="-447194"/>
            <a:ext cx="4359300" cy="58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t" anchorCtr="0">
            <a:noAutofit/>
          </a:bodyPr>
          <a:lstStyle>
            <a:lvl1pPr marL="457200" lvl="0" indent="-3365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1pPr>
            <a:lvl2pPr marL="914400" lvl="1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2pPr>
            <a:lvl3pPr marL="1371600" lvl="2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3pPr>
            <a:lvl4pPr marL="1828800" lvl="3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4pPr>
            <a:lvl5pPr marL="2286000" lvl="4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5pPr>
            <a:lvl6pPr marL="2743200" lvl="5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6pPr>
            <a:lvl7pPr marL="3200400" lvl="6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7pPr>
            <a:lvl8pPr marL="3657600" lvl="7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8pPr>
            <a:lvl9pPr marL="4114800" lvl="8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628686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029124" y="4767467"/>
            <a:ext cx="3086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458321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33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207" name="Google Shape;207;p33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208" name="Google Shape;208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34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214" name="Google Shape;214;p34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215" name="Google Shape;215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35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21" name="Google Shape;221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6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36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27" name="Google Shape;227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628686" y="273856"/>
            <a:ext cx="78873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 rot="5400000">
            <a:off x="2940339" y="-942522"/>
            <a:ext cx="3263700" cy="78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t" anchorCtr="0">
            <a:noAutofit/>
          </a:bodyPr>
          <a:lstStyle>
            <a:lvl1pPr marL="457200" lvl="0" indent="-3365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1pPr>
            <a:lvl2pPr marL="914400" lvl="1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2pPr>
            <a:lvl3pPr marL="1371600" lvl="2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3pPr>
            <a:lvl4pPr marL="1828800" lvl="3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4pPr>
            <a:lvl5pPr marL="2286000" lvl="4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5pPr>
            <a:lvl6pPr marL="2743200" lvl="5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6pPr>
            <a:lvl7pPr marL="3200400" lvl="6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7pPr>
            <a:lvl8pPr marL="3657600" lvl="7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8pPr>
            <a:lvl9pPr marL="4114800" lvl="8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dt" idx="10"/>
          </p:nvPr>
        </p:nvSpPr>
        <p:spPr>
          <a:xfrm>
            <a:off x="628686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ftr" idx="11"/>
          </p:nvPr>
        </p:nvSpPr>
        <p:spPr>
          <a:xfrm>
            <a:off x="3029124" y="4767467"/>
            <a:ext cx="3086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6458321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629877" y="342915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3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>
            <a:spLocks noGrp="1"/>
          </p:cNvSpPr>
          <p:nvPr>
            <p:ph type="pic" idx="2"/>
          </p:nvPr>
        </p:nvSpPr>
        <p:spPr>
          <a:xfrm>
            <a:off x="3887615" y="740601"/>
            <a:ext cx="4629300" cy="36555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629877" y="1543116"/>
            <a:ext cx="2949300" cy="28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dt" idx="10"/>
          </p:nvPr>
        </p:nvSpPr>
        <p:spPr>
          <a:xfrm>
            <a:off x="628686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ftr" idx="11"/>
          </p:nvPr>
        </p:nvSpPr>
        <p:spPr>
          <a:xfrm>
            <a:off x="3029124" y="4767467"/>
            <a:ext cx="3086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6458321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629877" y="342915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3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3887615" y="740601"/>
            <a:ext cx="4629300" cy="36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t" anchorCtr="0">
            <a:noAutofit/>
          </a:bodyPr>
          <a:lstStyle>
            <a:lvl1pPr marL="457200" lvl="0" indent="-4191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1pPr>
            <a:lvl2pPr marL="914400" lvl="1" indent="-400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2pPr>
            <a:lvl3pPr marL="1371600" lvl="2" indent="-3683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3pPr>
            <a:lvl4pPr marL="1828800" lvl="3" indent="-3492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4pPr>
            <a:lvl5pPr marL="2286000" lvl="4" indent="-3492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5pPr>
            <a:lvl6pPr marL="2743200" lvl="5" indent="-3492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6pPr>
            <a:lvl7pPr marL="3200400" lvl="6" indent="-3492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7pPr>
            <a:lvl8pPr marL="3657600" lvl="7" indent="-3492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8pPr>
            <a:lvl9pPr marL="4114800" lvl="8" indent="-3492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2"/>
          </p:nvPr>
        </p:nvSpPr>
        <p:spPr>
          <a:xfrm>
            <a:off x="629877" y="1543116"/>
            <a:ext cx="2949300" cy="28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628686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029124" y="4767467"/>
            <a:ext cx="3086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458321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dt" idx="10"/>
          </p:nvPr>
        </p:nvSpPr>
        <p:spPr>
          <a:xfrm>
            <a:off x="628686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ftr" idx="11"/>
          </p:nvPr>
        </p:nvSpPr>
        <p:spPr>
          <a:xfrm>
            <a:off x="3029124" y="4767467"/>
            <a:ext cx="3086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12"/>
          </p:nvPr>
        </p:nvSpPr>
        <p:spPr>
          <a:xfrm>
            <a:off x="6458321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628686" y="273856"/>
            <a:ext cx="78873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628686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3029124" y="4767467"/>
            <a:ext cx="3086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6458321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629877" y="273856"/>
            <a:ext cx="78873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629877" y="1260927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629877" y="1878887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t" anchorCtr="0">
            <a:noAutofit/>
          </a:bodyPr>
          <a:lstStyle>
            <a:lvl1pPr marL="457200" lvl="0" indent="-3365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1pPr>
            <a:lvl2pPr marL="914400" lvl="1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2pPr>
            <a:lvl3pPr marL="1371600" lvl="2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3pPr>
            <a:lvl4pPr marL="1828800" lvl="3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4pPr>
            <a:lvl5pPr marL="2286000" lvl="4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5pPr>
            <a:lvl6pPr marL="2743200" lvl="5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6pPr>
            <a:lvl7pPr marL="3200400" lvl="6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7pPr>
            <a:lvl8pPr marL="3657600" lvl="7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8pPr>
            <a:lvl9pPr marL="4114800" lvl="8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3"/>
          </p:nvPr>
        </p:nvSpPr>
        <p:spPr>
          <a:xfrm>
            <a:off x="4629416" y="1260927"/>
            <a:ext cx="38877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4"/>
          </p:nvPr>
        </p:nvSpPr>
        <p:spPr>
          <a:xfrm>
            <a:off x="4629416" y="1878887"/>
            <a:ext cx="38877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t" anchorCtr="0">
            <a:noAutofit/>
          </a:bodyPr>
          <a:lstStyle>
            <a:lvl1pPr marL="457200" lvl="0" indent="-3365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1pPr>
            <a:lvl2pPr marL="914400" lvl="1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2pPr>
            <a:lvl3pPr marL="1371600" lvl="2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3pPr>
            <a:lvl4pPr marL="1828800" lvl="3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4pPr>
            <a:lvl5pPr marL="2286000" lvl="4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5pPr>
            <a:lvl6pPr marL="2743200" lvl="5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6pPr>
            <a:lvl7pPr marL="3200400" lvl="6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7pPr>
            <a:lvl8pPr marL="3657600" lvl="7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8pPr>
            <a:lvl9pPr marL="4114800" lvl="8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dt" idx="10"/>
          </p:nvPr>
        </p:nvSpPr>
        <p:spPr>
          <a:xfrm>
            <a:off x="628686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ftr" idx="11"/>
          </p:nvPr>
        </p:nvSpPr>
        <p:spPr>
          <a:xfrm>
            <a:off x="3029124" y="4767467"/>
            <a:ext cx="3086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sldNum" idx="12"/>
          </p:nvPr>
        </p:nvSpPr>
        <p:spPr>
          <a:xfrm>
            <a:off x="6458321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86" y="273856"/>
            <a:ext cx="78873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4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4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4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4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4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4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4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4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4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86" y="1369278"/>
            <a:ext cx="7887300" cy="32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t" anchorCtr="0">
            <a:noAutofit/>
          </a:bodyPr>
          <a:lstStyle>
            <a:lvl1pPr marL="457200" marR="0" lvl="0" indent="-4000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86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9124" y="4767467"/>
            <a:ext cx="3086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8321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628686" y="273856"/>
            <a:ext cx="78873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1"/>
          </p:nvPr>
        </p:nvSpPr>
        <p:spPr>
          <a:xfrm>
            <a:off x="628686" y="1369277"/>
            <a:ext cx="7887300" cy="32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dt" idx="10"/>
          </p:nvPr>
        </p:nvSpPr>
        <p:spPr>
          <a:xfrm>
            <a:off x="628686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ftr" idx="11"/>
          </p:nvPr>
        </p:nvSpPr>
        <p:spPr>
          <a:xfrm>
            <a:off x="3029124" y="4767467"/>
            <a:ext cx="3086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6458321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7" name="Google Shape;157;p2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Google Shape;158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Google Shape;159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Google Shape;160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hyperlink" Target="http://mfoirk.r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mb38.ru/institutes/tsentr-podderzhki-predprinimatelstva/uslugi/?gclid=Cj0KCQjwxdSHBhCdARIsAG6zhlWctlHYJKCGm5LTe9NYP-Tvue4dukg-w3a86BIk6la5Z0-YhGc4_uAaApRwEALw_wcB#warranty-block" TargetMode="External"/><Relationship Id="rId5" Type="http://schemas.openxmlformats.org/officeDocument/2006/relationships/hyperlink" Target="https://irkobl.ru/sites/economy/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4405" y="3920291"/>
            <a:ext cx="4288463" cy="965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7"/>
          <p:cNvPicPr preferRelativeResize="0"/>
          <p:nvPr/>
        </p:nvPicPr>
        <p:blipFill rotWithShape="1">
          <a:blip r:embed="rId4">
            <a:alphaModFix/>
          </a:blip>
          <a:srcRect t="3540" b="16896"/>
          <a:stretch/>
        </p:blipFill>
        <p:spPr>
          <a:xfrm>
            <a:off x="0" y="0"/>
            <a:ext cx="9143997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77351" y="3863900"/>
            <a:ext cx="4789277" cy="1078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46"/>
          <p:cNvPicPr preferRelativeResize="0"/>
          <p:nvPr/>
        </p:nvPicPr>
        <p:blipFill rotWithShape="1">
          <a:blip r:embed="rId3">
            <a:alphaModFix/>
          </a:blip>
          <a:srcRect r="695"/>
          <a:stretch/>
        </p:blipFill>
        <p:spPr>
          <a:xfrm>
            <a:off x="0" y="0"/>
            <a:ext cx="9206625" cy="35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37300" y="17336"/>
            <a:ext cx="1554975" cy="315364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46"/>
          <p:cNvSpPr txBox="1"/>
          <p:nvPr/>
        </p:nvSpPr>
        <p:spPr>
          <a:xfrm>
            <a:off x="0" y="0"/>
            <a:ext cx="7362900" cy="3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340" name="Google Shape;340;p46"/>
          <p:cNvGraphicFramePr/>
          <p:nvPr>
            <p:extLst>
              <p:ext uri="{D42A27DB-BD31-4B8C-83A1-F6EECF244321}">
                <p14:modId xmlns:p14="http://schemas.microsoft.com/office/powerpoint/2010/main" val="2361930926"/>
              </p:ext>
            </p:extLst>
          </p:nvPr>
        </p:nvGraphicFramePr>
        <p:xfrm>
          <a:off x="4623450" y="430100"/>
          <a:ext cx="4463400" cy="2022161"/>
        </p:xfrm>
        <a:graphic>
          <a:graphicData uri="http://schemas.openxmlformats.org/drawingml/2006/table">
            <a:tbl>
              <a:tblPr>
                <a:noFill/>
                <a:tableStyleId>{E3F43A24-C75F-4473-8FFE-F1B29C183EFB}</a:tableStyleId>
              </a:tblPr>
              <a:tblGrid>
                <a:gridCol w="446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5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b="1" u="none" strike="noStrike" cap="none">
                          <a:solidFill>
                            <a:srgbClr val="3059A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Обеспечение договора займа</a:t>
                      </a:r>
                      <a:endParaRPr sz="1800" b="1" u="none" strike="noStrike" cap="none">
                        <a:solidFill>
                          <a:srgbClr val="3059A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7100">
                <a:tc>
                  <a:txBody>
                    <a:bodyPr/>
                    <a:lstStyle/>
                    <a:p>
                      <a:pPr marL="457200" marR="0" lvl="0" indent="-330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Char char="●"/>
                      </a:pPr>
                      <a:r>
                        <a:rPr lang="ru-RU" sz="1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залог недвижимости</a:t>
                      </a:r>
                      <a:endParaRPr sz="1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457200" marR="0" lvl="0" indent="-330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Char char="●"/>
                      </a:pPr>
                      <a:r>
                        <a:rPr lang="ru-RU" sz="1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залог транспортного средства</a:t>
                      </a:r>
                      <a:endParaRPr sz="1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457200" marR="0" lvl="0" indent="-330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Char char="●"/>
                      </a:pPr>
                      <a:r>
                        <a:rPr lang="ru-RU" sz="1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поручительство физического или юридического лица</a:t>
                      </a:r>
                      <a:endParaRPr sz="1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457200" marR="0" lvl="0" indent="-330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Char char="●"/>
                      </a:pPr>
                      <a:r>
                        <a:rPr lang="ru-RU" sz="1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поручительство ЦОУ «Мой бизнес» </a:t>
                      </a:r>
                      <a:endParaRPr sz="1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41" name="Google Shape;341;p46"/>
          <p:cNvPicPr preferRelativeResize="0"/>
          <p:nvPr/>
        </p:nvPicPr>
        <p:blipFill rotWithShape="1">
          <a:blip r:embed="rId5">
            <a:alphaModFix/>
          </a:blip>
          <a:srcRect t="10701" b="5363"/>
          <a:stretch/>
        </p:blipFill>
        <p:spPr>
          <a:xfrm>
            <a:off x="801" y="350098"/>
            <a:ext cx="4572023" cy="4793398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46"/>
          <p:cNvSpPr txBox="1"/>
          <p:nvPr/>
        </p:nvSpPr>
        <p:spPr>
          <a:xfrm>
            <a:off x="0" y="0"/>
            <a:ext cx="7362900" cy="3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Микрофинансирование СМСП</a:t>
            </a:r>
            <a:endParaRPr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 b="1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b="1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b="1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5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47"/>
          <p:cNvPicPr preferRelativeResize="0"/>
          <p:nvPr/>
        </p:nvPicPr>
        <p:blipFill rotWithShape="1">
          <a:blip r:embed="rId3">
            <a:alphaModFix/>
          </a:blip>
          <a:srcRect r="695"/>
          <a:stretch/>
        </p:blipFill>
        <p:spPr>
          <a:xfrm>
            <a:off x="0" y="0"/>
            <a:ext cx="9206625" cy="35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37300" y="17336"/>
            <a:ext cx="1554975" cy="315364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47"/>
          <p:cNvSpPr txBox="1"/>
          <p:nvPr/>
        </p:nvSpPr>
        <p:spPr>
          <a:xfrm>
            <a:off x="0" y="0"/>
            <a:ext cx="7362900" cy="3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350" name="Google Shape;350;p47"/>
          <p:cNvGraphicFramePr/>
          <p:nvPr/>
        </p:nvGraphicFramePr>
        <p:xfrm>
          <a:off x="4432950" y="377013"/>
          <a:ext cx="4634850" cy="3398460"/>
        </p:xfrm>
        <a:graphic>
          <a:graphicData uri="http://schemas.openxmlformats.org/drawingml/2006/table">
            <a:tbl>
              <a:tblPr>
                <a:noFill/>
                <a:tableStyleId>{E3F43A24-C75F-4473-8FFE-F1B29C183EFB}</a:tableStyleId>
              </a:tblPr>
              <a:tblGrid>
                <a:gridCol w="4634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1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ru-RU" sz="1700" b="1" u="none" strike="noStrike" cap="none">
                          <a:solidFill>
                            <a:srgbClr val="A61C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Микрозаймы не предоставляются</a:t>
                      </a:r>
                      <a:endParaRPr sz="1700" b="1" u="none" strike="noStrike" cap="none">
                        <a:solidFill>
                          <a:srgbClr val="A61C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7100">
                <a:tc>
                  <a:txBody>
                    <a:bodyPr/>
                    <a:lstStyle/>
                    <a:p>
                      <a:pPr marL="457200" marR="0" lvl="0" indent="-311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Montserrat"/>
                        <a:buChar char="❖"/>
                      </a:pPr>
                      <a:r>
                        <a:rPr lang="ru-RU" sz="13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кредитным организациям, страховым организациям (за исключением потребительских кооперативов)</a:t>
                      </a:r>
                      <a:endParaRPr sz="13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457200" marR="0" lvl="0" indent="-311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Montserrat"/>
                        <a:buChar char="❖"/>
                      </a:pPr>
                      <a:r>
                        <a:rPr lang="ru-RU" sz="13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инвестфондам, НПФ, профучастникам РЦБ, ломбардам</a:t>
                      </a:r>
                      <a:endParaRPr sz="13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457200" marR="0" lvl="0" indent="-311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Montserrat"/>
                        <a:buChar char="❖"/>
                      </a:pPr>
                      <a:r>
                        <a:rPr lang="ru-RU" sz="13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участникам соглашений о разделе продукции</a:t>
                      </a:r>
                      <a:endParaRPr sz="13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457200" marR="0" lvl="0" indent="-311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Montserrat"/>
                        <a:buChar char="❖"/>
                      </a:pPr>
                      <a:r>
                        <a:rPr lang="ru-RU" sz="13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игорному бизнесу, нерезидентам РФ, добывающим и реализующим полезные ископаемые</a:t>
                      </a:r>
                      <a:endParaRPr sz="13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457200" marR="0" lvl="0" indent="-311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Montserrat"/>
                        <a:buChar char="❖"/>
                      </a:pPr>
                      <a:r>
                        <a:rPr lang="ru-RU" sz="13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участвующим в процедуре несостоятельности (банкротства)</a:t>
                      </a:r>
                      <a:endParaRPr sz="13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457200" marR="0" lvl="0" indent="-311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Montserrat"/>
                        <a:buChar char="❖"/>
                      </a:pPr>
                      <a:r>
                        <a:rPr lang="ru-RU" sz="13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имеющим отрицательную кредитную историю</a:t>
                      </a:r>
                      <a:endParaRPr sz="1300" i="1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51" name="Google Shape;351;p47"/>
          <p:cNvPicPr preferRelativeResize="0"/>
          <p:nvPr/>
        </p:nvPicPr>
        <p:blipFill rotWithShape="1">
          <a:blip r:embed="rId5">
            <a:alphaModFix/>
          </a:blip>
          <a:srcRect t="12298" b="12298"/>
          <a:stretch/>
        </p:blipFill>
        <p:spPr>
          <a:xfrm>
            <a:off x="0" y="350100"/>
            <a:ext cx="4514875" cy="4793398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47"/>
          <p:cNvSpPr txBox="1"/>
          <p:nvPr/>
        </p:nvSpPr>
        <p:spPr>
          <a:xfrm>
            <a:off x="0" y="0"/>
            <a:ext cx="7362900" cy="3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Микрофинансирование СМСП</a:t>
            </a:r>
            <a:endParaRPr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 b="1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b="1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b="1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5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Google Shape;357;p48"/>
          <p:cNvPicPr preferRelativeResize="0"/>
          <p:nvPr/>
        </p:nvPicPr>
        <p:blipFill rotWithShape="1">
          <a:blip r:embed="rId3">
            <a:alphaModFix/>
          </a:blip>
          <a:srcRect r="695"/>
          <a:stretch/>
        </p:blipFill>
        <p:spPr>
          <a:xfrm>
            <a:off x="0" y="0"/>
            <a:ext cx="9206625" cy="35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37300" y="17336"/>
            <a:ext cx="1554975" cy="315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48"/>
          <p:cNvPicPr preferRelativeResize="0"/>
          <p:nvPr/>
        </p:nvPicPr>
        <p:blipFill rotWithShape="1">
          <a:blip r:embed="rId5">
            <a:alphaModFix/>
          </a:blip>
          <a:srcRect l="34014" r="2299"/>
          <a:stretch/>
        </p:blipFill>
        <p:spPr>
          <a:xfrm>
            <a:off x="-32125" y="350100"/>
            <a:ext cx="4579149" cy="4793402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48"/>
          <p:cNvSpPr txBox="1"/>
          <p:nvPr/>
        </p:nvSpPr>
        <p:spPr>
          <a:xfrm>
            <a:off x="0" y="0"/>
            <a:ext cx="7362900" cy="3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361" name="Google Shape;361;p48"/>
          <p:cNvGraphicFramePr/>
          <p:nvPr/>
        </p:nvGraphicFramePr>
        <p:xfrm>
          <a:off x="4623450" y="430100"/>
          <a:ext cx="4463400" cy="3978977"/>
        </p:xfrm>
        <a:graphic>
          <a:graphicData uri="http://schemas.openxmlformats.org/drawingml/2006/table">
            <a:tbl>
              <a:tblPr>
                <a:noFill/>
                <a:tableStyleId>{5F52E195-4731-48BF-9009-846B3EE3AC28}</a:tableStyleId>
              </a:tblPr>
              <a:tblGrid>
                <a:gridCol w="446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5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>
                          <a:solidFill>
                            <a:srgbClr val="3059A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Целевое подтверждение договора займа</a:t>
                      </a:r>
                      <a:endParaRPr sz="1800" b="1">
                        <a:solidFill>
                          <a:srgbClr val="3059A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71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Документы предоставляются в течение 60 дней после получения займа. К ним относятся: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457200" lvl="0" indent="-330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Montserrat"/>
                        <a:buChar char="●"/>
                      </a:pPr>
                      <a:r>
                        <a:rPr lang="ru-RU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договоры;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457200" lvl="0" indent="-330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Montserrat"/>
                        <a:buChar char="●"/>
                      </a:pPr>
                      <a:r>
                        <a:rPr lang="ru-RU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акты;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457200" lvl="0" indent="-330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Montserrat"/>
                        <a:buChar char="●"/>
                      </a:pPr>
                      <a:r>
                        <a:rPr lang="ru-RU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платежные поручения;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457200" lvl="0" indent="-330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Montserrat"/>
                        <a:buChar char="●"/>
                      </a:pPr>
                      <a:r>
                        <a:rPr lang="ru-RU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кассовые чеки; 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457200" lvl="0" indent="-330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Montserrat"/>
                        <a:buChar char="●"/>
                      </a:pPr>
                      <a:r>
                        <a:rPr lang="ru-RU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счета-фактуры;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457200" lvl="0" indent="-330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Montserrat"/>
                        <a:buChar char="●"/>
                      </a:pPr>
                      <a:r>
                        <a:rPr lang="ru-RU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товарные накладные.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Документы заверяются руководителем организации, проставляется печать.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62" name="Google Shape;362;p48"/>
          <p:cNvSpPr txBox="1"/>
          <p:nvPr/>
        </p:nvSpPr>
        <p:spPr>
          <a:xfrm>
            <a:off x="0" y="0"/>
            <a:ext cx="7362900" cy="3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Микрофинансирование СМСП</a:t>
            </a:r>
            <a:endParaRPr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 b="1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b="1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b="1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5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49"/>
          <p:cNvPicPr preferRelativeResize="0"/>
          <p:nvPr/>
        </p:nvPicPr>
        <p:blipFill rotWithShape="1">
          <a:blip r:embed="rId3">
            <a:alphaModFix/>
          </a:blip>
          <a:srcRect r="695"/>
          <a:stretch/>
        </p:blipFill>
        <p:spPr>
          <a:xfrm>
            <a:off x="0" y="0"/>
            <a:ext cx="9206625" cy="35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37300" y="17336"/>
            <a:ext cx="1554975" cy="315364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49"/>
          <p:cNvSpPr txBox="1"/>
          <p:nvPr/>
        </p:nvSpPr>
        <p:spPr>
          <a:xfrm>
            <a:off x="0" y="0"/>
            <a:ext cx="7362900" cy="3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Микрофинансирование СМСП</a:t>
            </a:r>
            <a:endParaRPr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 b="1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b="1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b="1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5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370" name="Google Shape;370;p49"/>
          <p:cNvGraphicFramePr/>
          <p:nvPr/>
        </p:nvGraphicFramePr>
        <p:xfrm>
          <a:off x="51463" y="460550"/>
          <a:ext cx="9041100" cy="1432500"/>
        </p:xfrm>
        <a:graphic>
          <a:graphicData uri="http://schemas.openxmlformats.org/drawingml/2006/table">
            <a:tbl>
              <a:tblPr>
                <a:noFill/>
                <a:tableStyleId>{E3F43A24-C75F-4473-8FFE-F1B29C183EFB}</a:tableStyleId>
              </a:tblPr>
              <a:tblGrid>
                <a:gridCol w="3013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3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3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5375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3059A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Подать заявку можно</a:t>
                      </a:r>
                      <a:endParaRPr sz="1400" b="1" u="none" strike="noStrike" cap="none">
                        <a:solidFill>
                          <a:srgbClr val="3059A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1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ЛИЧНО ИЛИ ЧЕРЕЗ ПРЕДСТАВИТЕЛЯ В ФОНДЕ МИКРОКРЕДИТОВАНИЯ ИРКУТСКОЙ ОБЛАСТИ</a:t>
                      </a:r>
                      <a:endParaRPr sz="1400" b="1" u="none" strike="noStrike" cap="non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059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ЛИЧНО ИЛИ ЧЕРЕЗ ПРЕДСТАВИТЕЛЯ В ОДНОМ ИЗ ОТДЕЛЕНИЙ МФЦ, </a:t>
                      </a:r>
                      <a:endParaRPr sz="1400" b="1" u="none" strike="noStrike" cap="non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ЦОУ «МОЙ БИЗНЕС»</a:t>
                      </a:r>
                      <a:endParaRPr sz="1400" b="1" u="none" strike="noStrike" cap="non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059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НА САЙТЕ ФОНДА МИКРОКРЕДИТОВАНИЯ ИРКУТСКОЙ ОБЛАСТИ</a:t>
                      </a:r>
                      <a:endParaRPr sz="1400" b="1" u="none" strike="noStrike" cap="non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MFOIRK.RU</a:t>
                      </a:r>
                      <a:endParaRPr sz="1400" b="1" u="none" strike="noStrike" cap="non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059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71" name="Google Shape;371;p4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27388" y="2096700"/>
            <a:ext cx="951856" cy="950100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49"/>
          <p:cNvSpPr txBox="1"/>
          <p:nvPr/>
        </p:nvSpPr>
        <p:spPr>
          <a:xfrm>
            <a:off x="2579092" y="3181025"/>
            <a:ext cx="3985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rgbClr val="3059A2"/>
                </a:solidFill>
                <a:latin typeface="Montserrat"/>
                <a:ea typeface="Montserrat"/>
                <a:cs typeface="Montserrat"/>
                <a:sym typeface="Montserrat"/>
              </a:rPr>
              <a:t>Порядок прохождения заявки</a:t>
            </a:r>
            <a:endParaRPr sz="1400" b="1" i="0" u="none" strike="noStrike" cap="none">
              <a:solidFill>
                <a:srgbClr val="3059A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3" name="Google Shape;373;p49"/>
          <p:cNvSpPr/>
          <p:nvPr/>
        </p:nvSpPr>
        <p:spPr>
          <a:xfrm>
            <a:off x="1027132" y="3941550"/>
            <a:ext cx="1212600" cy="725100"/>
          </a:xfrm>
          <a:prstGeom prst="chevron">
            <a:avLst>
              <a:gd name="adj" fmla="val 50000"/>
            </a:avLst>
          </a:prstGeom>
          <a:solidFill>
            <a:srgbClr val="3059A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51425" tIns="51425" rIns="51425" bIns="5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4" name="Google Shape;374;p49"/>
          <p:cNvSpPr/>
          <p:nvPr/>
        </p:nvSpPr>
        <p:spPr>
          <a:xfrm>
            <a:off x="28625" y="3924769"/>
            <a:ext cx="1212600" cy="725100"/>
          </a:xfrm>
          <a:prstGeom prst="chevron">
            <a:avLst>
              <a:gd name="adj" fmla="val 50000"/>
            </a:avLst>
          </a:prstGeom>
          <a:solidFill>
            <a:srgbClr val="3059A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51425" tIns="51425" rIns="51425" bIns="5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5" name="Google Shape;375;p49"/>
          <p:cNvSpPr/>
          <p:nvPr/>
        </p:nvSpPr>
        <p:spPr>
          <a:xfrm>
            <a:off x="197227" y="3924768"/>
            <a:ext cx="967500" cy="7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750" tIns="8250" rIns="8250" bIns="82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Консуль-</a:t>
            </a:r>
            <a:endParaRPr sz="8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тация</a:t>
            </a:r>
            <a:endParaRPr sz="80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6" name="Google Shape;376;p49"/>
          <p:cNvSpPr/>
          <p:nvPr/>
        </p:nvSpPr>
        <p:spPr>
          <a:xfrm>
            <a:off x="1027128" y="3724182"/>
            <a:ext cx="895500" cy="226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-RU" sz="900" b="1" i="0" u="none" strike="noStrike" cap="none">
                <a:solidFill>
                  <a:srgbClr val="2A4B86"/>
                </a:solidFill>
                <a:latin typeface="Montserrat"/>
                <a:ea typeface="Montserrat"/>
                <a:cs typeface="Montserrat"/>
                <a:sym typeface="Montserrat"/>
              </a:rPr>
              <a:t>1-2 дня</a:t>
            </a:r>
            <a:endParaRPr sz="90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7" name="Google Shape;377;p49"/>
          <p:cNvSpPr/>
          <p:nvPr/>
        </p:nvSpPr>
        <p:spPr>
          <a:xfrm>
            <a:off x="5906247" y="3724184"/>
            <a:ext cx="1027200" cy="226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-RU" sz="900" b="1" i="0" u="none" strike="noStrike" cap="none">
                <a:solidFill>
                  <a:srgbClr val="2A4B86"/>
                </a:solidFill>
                <a:latin typeface="Montserrat"/>
                <a:ea typeface="Montserrat"/>
                <a:cs typeface="Montserrat"/>
                <a:sym typeface="Montserrat"/>
              </a:rPr>
              <a:t>1 день</a:t>
            </a:r>
            <a:endParaRPr sz="90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8" name="Google Shape;378;p49"/>
          <p:cNvSpPr/>
          <p:nvPr/>
        </p:nvSpPr>
        <p:spPr>
          <a:xfrm>
            <a:off x="1345558" y="4004512"/>
            <a:ext cx="808200" cy="5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750" tIns="8250" rIns="8250" bIns="82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ru-RU" sz="6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Первоначальная проверка</a:t>
            </a:r>
            <a:endParaRPr sz="60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9" name="Google Shape;379;p49"/>
          <p:cNvSpPr/>
          <p:nvPr/>
        </p:nvSpPr>
        <p:spPr>
          <a:xfrm>
            <a:off x="3971643" y="3941367"/>
            <a:ext cx="1212600" cy="725100"/>
          </a:xfrm>
          <a:prstGeom prst="chevron">
            <a:avLst>
              <a:gd name="adj" fmla="val 50000"/>
            </a:avLst>
          </a:prstGeom>
          <a:solidFill>
            <a:srgbClr val="3059A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51425" tIns="51425" rIns="51425" bIns="5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0" name="Google Shape;380;p49"/>
          <p:cNvSpPr/>
          <p:nvPr/>
        </p:nvSpPr>
        <p:spPr>
          <a:xfrm>
            <a:off x="4014408" y="3715475"/>
            <a:ext cx="1017900" cy="225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-RU" sz="900" b="1" i="0" u="none" strike="noStrike" cap="none">
                <a:solidFill>
                  <a:srgbClr val="2A4B86"/>
                </a:solidFill>
                <a:latin typeface="Montserrat"/>
                <a:ea typeface="Montserrat"/>
                <a:cs typeface="Montserrat"/>
                <a:sym typeface="Montserrat"/>
              </a:rPr>
              <a:t>2-5 дней</a:t>
            </a:r>
            <a:endParaRPr sz="90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1" name="Google Shape;381;p49"/>
          <p:cNvSpPr/>
          <p:nvPr/>
        </p:nvSpPr>
        <p:spPr>
          <a:xfrm>
            <a:off x="4969313" y="3941358"/>
            <a:ext cx="1212600" cy="725100"/>
          </a:xfrm>
          <a:prstGeom prst="chevron">
            <a:avLst>
              <a:gd name="adj" fmla="val 50000"/>
            </a:avLst>
          </a:prstGeom>
          <a:solidFill>
            <a:srgbClr val="3059A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51425" tIns="51425" rIns="51425" bIns="5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2" name="Google Shape;382;p49"/>
          <p:cNvSpPr/>
          <p:nvPr/>
        </p:nvSpPr>
        <p:spPr>
          <a:xfrm>
            <a:off x="5149469" y="3954489"/>
            <a:ext cx="967800" cy="6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750" tIns="8250" rIns="8250" bIns="82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ru-RU" sz="6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Рассмотрение </a:t>
            </a:r>
            <a:endParaRPr sz="6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ru-RU" sz="6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заявки на</a:t>
            </a:r>
            <a:br>
              <a:rPr lang="ru-RU" sz="6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6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Экспертном</a:t>
            </a:r>
            <a:endParaRPr sz="80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ru-RU" sz="6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совета</a:t>
            </a:r>
            <a:endParaRPr sz="60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3" name="Google Shape;383;p49"/>
          <p:cNvSpPr/>
          <p:nvPr/>
        </p:nvSpPr>
        <p:spPr>
          <a:xfrm>
            <a:off x="4904196" y="3724239"/>
            <a:ext cx="1027200" cy="225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-RU" sz="900" b="1" i="0" u="none" strike="noStrike" cap="none">
                <a:solidFill>
                  <a:srgbClr val="2A4B86"/>
                </a:solidFill>
                <a:latin typeface="Montserrat"/>
                <a:ea typeface="Montserrat"/>
                <a:cs typeface="Montserrat"/>
                <a:sym typeface="Montserrat"/>
              </a:rPr>
              <a:t>1-3 дня</a:t>
            </a:r>
            <a:endParaRPr sz="90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4" name="Google Shape;384;p49"/>
          <p:cNvSpPr/>
          <p:nvPr/>
        </p:nvSpPr>
        <p:spPr>
          <a:xfrm>
            <a:off x="5931278" y="3941367"/>
            <a:ext cx="1212600" cy="725100"/>
          </a:xfrm>
          <a:prstGeom prst="chevron">
            <a:avLst>
              <a:gd name="adj" fmla="val 50000"/>
            </a:avLst>
          </a:prstGeom>
          <a:solidFill>
            <a:srgbClr val="3059A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51425" tIns="51425" rIns="51425" bIns="5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5" name="Google Shape;385;p49"/>
          <p:cNvSpPr/>
          <p:nvPr/>
        </p:nvSpPr>
        <p:spPr>
          <a:xfrm>
            <a:off x="6184977" y="3954492"/>
            <a:ext cx="808500" cy="7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750" tIns="8250" rIns="8250" bIns="82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6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Перечисление денежных средств</a:t>
            </a:r>
            <a:endParaRPr sz="6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6" name="Google Shape;386;p49"/>
          <p:cNvSpPr/>
          <p:nvPr/>
        </p:nvSpPr>
        <p:spPr>
          <a:xfrm>
            <a:off x="6906026" y="3941367"/>
            <a:ext cx="1212600" cy="725100"/>
          </a:xfrm>
          <a:prstGeom prst="chevron">
            <a:avLst>
              <a:gd name="adj" fmla="val 50000"/>
            </a:avLst>
          </a:prstGeom>
          <a:solidFill>
            <a:srgbClr val="3059A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51425" tIns="51425" rIns="51425" bIns="5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7" name="Google Shape;387;p49"/>
          <p:cNvSpPr/>
          <p:nvPr/>
        </p:nvSpPr>
        <p:spPr>
          <a:xfrm>
            <a:off x="7114691" y="3926959"/>
            <a:ext cx="895500" cy="7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750" tIns="8250" rIns="8250" bIns="82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ru-RU" sz="6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Предоставление </a:t>
            </a:r>
            <a:endParaRPr sz="6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ru-RU" sz="6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в Фонд отчета </a:t>
            </a:r>
            <a:endParaRPr sz="6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ru-RU" sz="6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о целевом использовании</a:t>
            </a:r>
            <a:endParaRPr sz="6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8" name="Google Shape;388;p49"/>
          <p:cNvSpPr/>
          <p:nvPr/>
        </p:nvSpPr>
        <p:spPr>
          <a:xfrm>
            <a:off x="6820455" y="3721277"/>
            <a:ext cx="1036500" cy="225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-RU" sz="900" b="1" i="0" u="none" strike="noStrike" cap="none">
                <a:solidFill>
                  <a:srgbClr val="2A4B86"/>
                </a:solidFill>
                <a:latin typeface="Montserrat"/>
                <a:ea typeface="Montserrat"/>
                <a:cs typeface="Montserrat"/>
                <a:sym typeface="Montserrat"/>
              </a:rPr>
              <a:t>60 дней</a:t>
            </a:r>
            <a:endParaRPr sz="80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9" name="Google Shape;389;p49"/>
          <p:cNvSpPr/>
          <p:nvPr/>
        </p:nvSpPr>
        <p:spPr>
          <a:xfrm>
            <a:off x="7857077" y="3941367"/>
            <a:ext cx="1212600" cy="725100"/>
          </a:xfrm>
          <a:prstGeom prst="chevron">
            <a:avLst>
              <a:gd name="adj" fmla="val 50000"/>
            </a:avLst>
          </a:prstGeom>
          <a:solidFill>
            <a:srgbClr val="3059A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51425" tIns="51425" rIns="51425" bIns="5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0" name="Google Shape;390;p49"/>
          <p:cNvSpPr/>
          <p:nvPr/>
        </p:nvSpPr>
        <p:spPr>
          <a:xfrm>
            <a:off x="8154160" y="3941368"/>
            <a:ext cx="808500" cy="7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750" tIns="8250" rIns="8250" bIns="82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ВОЗВРАТ</a:t>
            </a:r>
            <a:br>
              <a:rPr lang="ru-RU" sz="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ЗАЙМА</a:t>
            </a:r>
            <a:endParaRPr sz="80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1" name="Google Shape;391;p49"/>
          <p:cNvSpPr/>
          <p:nvPr/>
        </p:nvSpPr>
        <p:spPr>
          <a:xfrm>
            <a:off x="7814284" y="3720910"/>
            <a:ext cx="1029300" cy="225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-RU" sz="900" b="1" i="0" u="none" strike="noStrike" cap="none">
                <a:solidFill>
                  <a:srgbClr val="2A4B86"/>
                </a:solidFill>
                <a:latin typeface="Montserrat"/>
                <a:ea typeface="Montserrat"/>
                <a:cs typeface="Montserrat"/>
                <a:sym typeface="Montserrat"/>
              </a:rPr>
              <a:t>Срок</a:t>
            </a:r>
            <a:r>
              <a:rPr lang="ru-RU" sz="800" b="1" i="0" u="none" strike="noStrike" cap="none">
                <a:solidFill>
                  <a:srgbClr val="2A4B8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900" b="1" i="0" u="none" strike="noStrike" cap="none">
                <a:solidFill>
                  <a:srgbClr val="2A4B86"/>
                </a:solidFill>
                <a:latin typeface="Montserrat"/>
                <a:ea typeface="Montserrat"/>
                <a:cs typeface="Montserrat"/>
                <a:sym typeface="Montserrat"/>
              </a:rPr>
              <a:t>займа</a:t>
            </a:r>
            <a:endParaRPr sz="800" b="1" i="0" u="none" strike="noStrike" cap="none">
              <a:solidFill>
                <a:srgbClr val="2A4B8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2" name="Google Shape;392;p49"/>
          <p:cNvSpPr/>
          <p:nvPr/>
        </p:nvSpPr>
        <p:spPr>
          <a:xfrm>
            <a:off x="2987353" y="3926598"/>
            <a:ext cx="1212600" cy="725100"/>
          </a:xfrm>
          <a:prstGeom prst="chevron">
            <a:avLst>
              <a:gd name="adj" fmla="val 50000"/>
            </a:avLst>
          </a:prstGeom>
          <a:solidFill>
            <a:srgbClr val="3059A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51425" tIns="51425" rIns="51425" bIns="5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3" name="Google Shape;393;p49"/>
          <p:cNvSpPr/>
          <p:nvPr/>
        </p:nvSpPr>
        <p:spPr>
          <a:xfrm>
            <a:off x="2003746" y="3926598"/>
            <a:ext cx="1212600" cy="725100"/>
          </a:xfrm>
          <a:prstGeom prst="chevron">
            <a:avLst>
              <a:gd name="adj" fmla="val 50000"/>
            </a:avLst>
          </a:prstGeom>
          <a:solidFill>
            <a:srgbClr val="3059A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51425" tIns="51425" rIns="51425" bIns="5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4" name="Google Shape;394;p49"/>
          <p:cNvSpPr/>
          <p:nvPr/>
        </p:nvSpPr>
        <p:spPr>
          <a:xfrm>
            <a:off x="2206225" y="3926597"/>
            <a:ext cx="967800" cy="7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750" tIns="8250" rIns="8250" bIns="82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ru-RU" sz="7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Сбор</a:t>
            </a:r>
            <a:br>
              <a:rPr lang="ru-RU" sz="7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7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документов</a:t>
            </a:r>
            <a:endParaRPr sz="7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ru-RU" sz="7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СМСП</a:t>
            </a:r>
            <a:endParaRPr sz="7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5" name="Google Shape;395;p49"/>
          <p:cNvSpPr/>
          <p:nvPr/>
        </p:nvSpPr>
        <p:spPr>
          <a:xfrm>
            <a:off x="1575941" y="3715475"/>
            <a:ext cx="1056000" cy="225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6" name="Google Shape;396;p49"/>
          <p:cNvSpPr/>
          <p:nvPr/>
        </p:nvSpPr>
        <p:spPr>
          <a:xfrm>
            <a:off x="3232612" y="3926959"/>
            <a:ext cx="895500" cy="7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750" tIns="8250" rIns="8250" bIns="82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ru-RU" sz="7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Подача пакета документов  в</a:t>
            </a:r>
            <a:br>
              <a:rPr lang="ru-RU" sz="7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7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Фонд </a:t>
            </a:r>
            <a:endParaRPr sz="7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7" name="Google Shape;397;p49"/>
          <p:cNvSpPr/>
          <p:nvPr/>
        </p:nvSpPr>
        <p:spPr>
          <a:xfrm>
            <a:off x="4216908" y="3954489"/>
            <a:ext cx="895500" cy="6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750" tIns="8250" rIns="8250" bIns="82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ru-RU" sz="6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Проверка документов на соответствие требованиям ФЗ, осмотр бизнеса, залога</a:t>
            </a:r>
            <a:endParaRPr sz="60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Google Shape;402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37300" y="17336"/>
            <a:ext cx="1554975" cy="315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50"/>
          <p:cNvPicPr preferRelativeResize="0"/>
          <p:nvPr/>
        </p:nvPicPr>
        <p:blipFill rotWithShape="1">
          <a:blip r:embed="rId4">
            <a:alphaModFix/>
          </a:blip>
          <a:srcRect l="9" r="7"/>
          <a:stretch/>
        </p:blipFill>
        <p:spPr>
          <a:xfrm>
            <a:off x="0" y="-76200"/>
            <a:ext cx="9144000" cy="5253494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50"/>
          <p:cNvSpPr txBox="1"/>
          <p:nvPr/>
        </p:nvSpPr>
        <p:spPr>
          <a:xfrm>
            <a:off x="1194850" y="2405425"/>
            <a:ext cx="6445500" cy="17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Proxima Nova"/>
              <a:buNone/>
            </a:pPr>
            <a:r>
              <a:rPr lang="ru-RU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Макаров Евгений Анатольевич, </a:t>
            </a:r>
            <a:endParaRPr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Proxima Nova"/>
              <a:buNone/>
            </a:pPr>
            <a:r>
              <a:rPr lang="ru-RU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начальник юридического отдела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Proxima Nova"/>
              <a:buNone/>
            </a:pPr>
            <a:r>
              <a:rPr lang="ru-RU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микрокредитной компании </a:t>
            </a:r>
            <a:endParaRPr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Proxima Nova"/>
              <a:buNone/>
            </a:pPr>
            <a:r>
              <a:rPr lang="ru-RU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«Фонд микрокредитования Иркутской области» </a:t>
            </a:r>
            <a:endParaRPr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</a:pPr>
            <a:endParaRPr sz="14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Proxima Nova"/>
              <a:buNone/>
            </a:pPr>
            <a:r>
              <a:rPr lang="ru-RU" sz="14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8</a:t>
            </a:r>
            <a:r>
              <a:rPr lang="en-US" sz="14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4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(3952) </a:t>
            </a:r>
            <a:r>
              <a:rPr lang="en-US" sz="14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43-43-29</a:t>
            </a:r>
            <a:endParaRPr sz="14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Proxima Nova"/>
              <a:buNone/>
            </a:pPr>
            <a:r>
              <a:rPr lang="en-US" sz="1400" b="0" i="0" u="none" strike="noStrike" cap="none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ur</a:t>
            </a:r>
            <a:r>
              <a:rPr lang="ru-RU" sz="14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@mfoirk.ru</a:t>
            </a:r>
            <a:endParaRPr sz="14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4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9"/>
          <p:cNvPicPr preferRelativeResize="0"/>
          <p:nvPr/>
        </p:nvPicPr>
        <p:blipFill rotWithShape="1">
          <a:blip r:embed="rId3">
            <a:alphaModFix/>
          </a:blip>
          <a:srcRect r="695"/>
          <a:stretch/>
        </p:blipFill>
        <p:spPr>
          <a:xfrm>
            <a:off x="0" y="0"/>
            <a:ext cx="9206625" cy="35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37300" y="17336"/>
            <a:ext cx="1554975" cy="31536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61" name="Google Shape;261;p39"/>
          <p:cNvGraphicFramePr/>
          <p:nvPr/>
        </p:nvGraphicFramePr>
        <p:xfrm>
          <a:off x="28938" y="678425"/>
          <a:ext cx="9086100" cy="3174008"/>
        </p:xfrm>
        <a:graphic>
          <a:graphicData uri="http://schemas.openxmlformats.org/drawingml/2006/table">
            <a:tbl>
              <a:tblPr>
                <a:noFill/>
                <a:tableStyleId>{E3F43A24-C75F-4473-8FFE-F1B29C183EFB}</a:tableStyleId>
              </a:tblPr>
              <a:tblGrid>
                <a:gridCol w="3028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8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1575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ru-RU" sz="1700" b="1" u="none" strike="noStrike" cap="none">
                          <a:solidFill>
                            <a:srgbClr val="3059A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Подробнее о мерах поддержки и институтах развития ↓</a:t>
                      </a:r>
                      <a:endParaRPr sz="1700" b="1" u="none" strike="noStrike" cap="none">
                        <a:solidFill>
                          <a:srgbClr val="3059A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2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b="1" u="none" strike="noStrike" cap="non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Сайт Министерства экономического развития </a:t>
                      </a:r>
                      <a:endParaRPr sz="1300" b="1" u="none" strike="noStrike" cap="non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b="1" u="none" strike="noStrike" cap="non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 промышленности</a:t>
                      </a:r>
                      <a:br>
                        <a:rPr lang="ru-RU" sz="1300" b="1" u="none" strike="noStrike" cap="non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lang="ru-RU" sz="1300" b="1" u="none" strike="noStrike" cap="non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Иркутской области</a:t>
                      </a:r>
                      <a:endParaRPr sz="1300" b="1" u="none" strike="noStrike" cap="non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059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b="1" u="none" strike="noStrike" cap="non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Сайт ЦОУ </a:t>
                      </a:r>
                      <a:endParaRPr sz="1300" b="1" u="none" strike="noStrike" cap="non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b="1" u="none" strike="noStrike" cap="non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«Мой бизнес» </a:t>
                      </a:r>
                      <a:endParaRPr sz="1300" b="1" u="none" strike="noStrike" cap="non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b="1" u="none" strike="noStrike" cap="non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 Иркутске</a:t>
                      </a:r>
                      <a:endParaRPr sz="1300" b="1" u="none" strike="noStrike" cap="non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059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b="1" u="none" strike="noStrike" cap="non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Сайт «Фонда микрокредитования </a:t>
                      </a:r>
                      <a:endParaRPr sz="1300" b="1" u="none" strike="noStrike" cap="non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b="1" u="none" strike="noStrike" cap="non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Иркутской области»</a:t>
                      </a:r>
                      <a:endParaRPr sz="1300" b="1" u="none" strike="noStrike" cap="non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059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1" u="sng" strike="noStrike" cap="none">
                          <a:solidFill>
                            <a:schemeClr val="hlink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  <a:hlinkClick r:id="rId5"/>
                        </a:rPr>
                        <a:t>irkobl.ru/sites/economy</a:t>
                      </a:r>
                      <a:endParaRPr sz="1200" b="1" u="none" strike="noStrike" cap="none">
                        <a:solidFill>
                          <a:srgbClr val="3059A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1" u="sng" strike="noStrike" cap="none">
                          <a:solidFill>
                            <a:schemeClr val="hlink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  <a:hlinkClick r:id="rId6"/>
                        </a:rPr>
                        <a:t>mb38.ru</a:t>
                      </a:r>
                      <a:endParaRPr sz="1200" b="1" u="none" strike="noStrike" cap="none">
                        <a:solidFill>
                          <a:srgbClr val="3059A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1" u="sng" strike="noStrike" cap="none">
                          <a:solidFill>
                            <a:schemeClr val="hlink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  <a:hlinkClick r:id="rId7"/>
                        </a:rPr>
                        <a:t>mfoirk.ru</a:t>
                      </a:r>
                      <a:endParaRPr sz="12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62" name="Google Shape;262;p3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52900" y="1595850"/>
            <a:ext cx="502776" cy="6096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63" name="Google Shape;263;p3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928525" y="1595850"/>
            <a:ext cx="1286942" cy="6096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64" name="Google Shape;264;p3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411652" y="1640476"/>
            <a:ext cx="2311700" cy="520361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65" name="Google Shape;265;p39"/>
          <p:cNvSpPr txBox="1"/>
          <p:nvPr/>
        </p:nvSpPr>
        <p:spPr>
          <a:xfrm>
            <a:off x="0" y="0"/>
            <a:ext cx="7362900" cy="3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Микрофинансирование СМСП</a:t>
            </a:r>
            <a:endParaRPr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 b="1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b="1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b="1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5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37301" y="17337"/>
            <a:ext cx="1554975" cy="315364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51"/>
          <p:cNvSpPr txBox="1"/>
          <p:nvPr/>
        </p:nvSpPr>
        <p:spPr>
          <a:xfrm>
            <a:off x="50" y="420826"/>
            <a:ext cx="9144000" cy="55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ru-RU" sz="2100" b="1" dirty="0">
                <a:solidFill>
                  <a:srgbClr val="315AA2"/>
                </a:solidFill>
                <a:latin typeface="Montserrat"/>
                <a:ea typeface="Montserrat"/>
                <a:cs typeface="Montserrat"/>
                <a:sym typeface="Montserrat"/>
              </a:rPr>
              <a:t>Преимущества кредитования в государственных МФО</a:t>
            </a:r>
            <a:endParaRPr sz="2100" b="1" dirty="0">
              <a:solidFill>
                <a:srgbClr val="315AA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29" name="Google Shape;329;p51"/>
          <p:cNvPicPr preferRelativeResize="0"/>
          <p:nvPr/>
        </p:nvPicPr>
        <p:blipFill rotWithShape="1">
          <a:blip r:embed="rId4">
            <a:alphaModFix/>
          </a:blip>
          <a:srcRect l="72772" t="8565" r="10000" b="67298"/>
          <a:stretch/>
        </p:blipFill>
        <p:spPr>
          <a:xfrm>
            <a:off x="621825" y="981931"/>
            <a:ext cx="605550" cy="56544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30" name="Google Shape;330;p51"/>
          <p:cNvGraphicFramePr/>
          <p:nvPr/>
        </p:nvGraphicFramePr>
        <p:xfrm>
          <a:off x="64" y="1151175"/>
          <a:ext cx="9143875" cy="14325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82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21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581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400" b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кредитование </a:t>
                      </a:r>
                      <a:endParaRPr sz="1400" b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400" b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 момента создания бизнеса</a:t>
                      </a:r>
                      <a:endParaRPr sz="1400" b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400" b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льготные ставки</a:t>
                      </a:r>
                      <a:endParaRPr sz="1400" b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отсутствие комиссий </a:t>
                      </a:r>
                      <a:endParaRPr sz="14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короткие сроки принятия решения</a:t>
                      </a:r>
                      <a:endParaRPr sz="14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400" b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привлечение комплекса мер господдержки</a:t>
                      </a:r>
                      <a:endParaRPr sz="1400" b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31" name="Google Shape;331;p51"/>
          <p:cNvPicPr preferRelativeResize="0"/>
          <p:nvPr/>
        </p:nvPicPr>
        <p:blipFill rotWithShape="1">
          <a:blip r:embed="rId4">
            <a:alphaModFix/>
          </a:blip>
          <a:srcRect l="22877" t="1918" r="52826" b="60980"/>
          <a:stretch/>
        </p:blipFill>
        <p:spPr>
          <a:xfrm>
            <a:off x="2383800" y="956482"/>
            <a:ext cx="605550" cy="616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51"/>
          <p:cNvPicPr preferRelativeResize="0"/>
          <p:nvPr/>
        </p:nvPicPr>
        <p:blipFill rotWithShape="1">
          <a:blip r:embed="rId5">
            <a:alphaModFix/>
          </a:blip>
          <a:srcRect l="7951" t="4477" r="77553" b="78221"/>
          <a:stretch/>
        </p:blipFill>
        <p:spPr>
          <a:xfrm>
            <a:off x="7866500" y="1018726"/>
            <a:ext cx="696573" cy="554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51"/>
          <p:cNvPicPr preferRelativeResize="0"/>
          <p:nvPr/>
        </p:nvPicPr>
        <p:blipFill rotWithShape="1">
          <a:blip r:embed="rId6">
            <a:alphaModFix/>
          </a:blip>
          <a:srcRect l="21116" t="25779" r="64376" b="54587"/>
          <a:stretch/>
        </p:blipFill>
        <p:spPr>
          <a:xfrm>
            <a:off x="6104550" y="991562"/>
            <a:ext cx="605550" cy="54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51"/>
          <p:cNvPicPr preferRelativeResize="0"/>
          <p:nvPr/>
        </p:nvPicPr>
        <p:blipFill rotWithShape="1">
          <a:blip r:embed="rId6">
            <a:alphaModFix/>
          </a:blip>
          <a:srcRect l="22245" t="8197" r="65760" b="73260"/>
          <a:stretch/>
        </p:blipFill>
        <p:spPr>
          <a:xfrm>
            <a:off x="4305451" y="1061204"/>
            <a:ext cx="482990" cy="469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51"/>
          <p:cNvPicPr preferRelativeResize="0"/>
          <p:nvPr/>
        </p:nvPicPr>
        <p:blipFill rotWithShape="1">
          <a:blip r:embed="rId7">
            <a:alphaModFix/>
          </a:blip>
          <a:srcRect r="695"/>
          <a:stretch/>
        </p:blipFill>
        <p:spPr>
          <a:xfrm>
            <a:off x="1" y="0"/>
            <a:ext cx="9144000" cy="35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37301" y="17337"/>
            <a:ext cx="1554975" cy="315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42;p38"/>
          <p:cNvPicPr preferRelativeResize="0"/>
          <p:nvPr/>
        </p:nvPicPr>
        <p:blipFill rotWithShape="1">
          <a:blip r:embed="rId7">
            <a:alphaModFix/>
          </a:blip>
          <a:srcRect r="695"/>
          <a:stretch/>
        </p:blipFill>
        <p:spPr>
          <a:xfrm>
            <a:off x="1" y="0"/>
            <a:ext cx="9144000" cy="35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43;p38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10296" y="-50"/>
            <a:ext cx="1686310" cy="34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44;p38"/>
          <p:cNvSpPr txBox="1"/>
          <p:nvPr/>
        </p:nvSpPr>
        <p:spPr>
          <a:xfrm>
            <a:off x="0" y="0"/>
            <a:ext cx="7362900" cy="350100"/>
          </a:xfrm>
          <a:prstGeom prst="rect">
            <a:avLst/>
          </a:prstGeom>
          <a:solidFill>
            <a:srgbClr val="315AA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rgbClr val="000000"/>
              </a:buClr>
              <a:buSzPts val="1100"/>
            </a:pPr>
            <a:endParaRPr sz="1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-1"/>
            <a:ext cx="6104550" cy="351000"/>
          </a:xfrm>
          <a:prstGeom prst="rect">
            <a:avLst/>
          </a:prstGeom>
          <a:noFill/>
        </p:spPr>
        <p:txBody>
          <a:bodyPr wrap="square" tIns="67500" bIns="67500" rtlCol="0">
            <a:noAutofit/>
          </a:bodyPr>
          <a:lstStyle/>
          <a:p>
            <a:pPr lvl="0" algn="ctr"/>
            <a:r>
              <a:rPr lang="ru-RU" sz="105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Льготное микрокредитование предпринимателей Иркутской области</a:t>
            </a:r>
            <a:endParaRPr lang="ru-RU" sz="105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Половина рамки 1"/>
          <p:cNvSpPr/>
          <p:nvPr/>
        </p:nvSpPr>
        <p:spPr>
          <a:xfrm>
            <a:off x="531937" y="4397999"/>
            <a:ext cx="2276987" cy="321891"/>
          </a:xfrm>
          <a:prstGeom prst="halfFrame">
            <a:avLst/>
          </a:prstGeom>
          <a:solidFill>
            <a:srgbClr val="315A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0" tIns="0" bIns="0" rtlCol="0" anchor="b" anchorCtr="0"/>
          <a:lstStyle/>
          <a:p>
            <a:r>
              <a:rPr lang="ru-RU" sz="1050" dirty="0">
                <a:solidFill>
                  <a:schemeClr val="tx1"/>
                </a:solidFill>
                <a:latin typeface="Montserrat"/>
              </a:rPr>
              <a:t>консультационные услуги</a:t>
            </a:r>
          </a:p>
        </p:txBody>
      </p:sp>
      <p:sp>
        <p:nvSpPr>
          <p:cNvPr id="3" name="Половина рамки 2"/>
          <p:cNvSpPr/>
          <p:nvPr/>
        </p:nvSpPr>
        <p:spPr>
          <a:xfrm>
            <a:off x="1670431" y="3984908"/>
            <a:ext cx="2276987" cy="321891"/>
          </a:xfrm>
          <a:prstGeom prst="halfFrame">
            <a:avLst/>
          </a:prstGeom>
          <a:solidFill>
            <a:srgbClr val="315A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0" tIns="0" bIns="0" rtlCol="0" anchor="b" anchorCtr="0"/>
          <a:lstStyle/>
          <a:p>
            <a:r>
              <a:rPr lang="ru-RU" sz="10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микрозайм</a:t>
            </a:r>
            <a:endParaRPr lang="ru-RU" sz="1050" dirty="0">
              <a:solidFill>
                <a:schemeClr val="tx1"/>
              </a:solidFill>
              <a:sym typeface="Montserrat"/>
            </a:endParaRPr>
          </a:p>
        </p:txBody>
      </p:sp>
      <p:sp>
        <p:nvSpPr>
          <p:cNvPr id="26" name="Половина рамки 25"/>
          <p:cNvSpPr/>
          <p:nvPr/>
        </p:nvSpPr>
        <p:spPr>
          <a:xfrm>
            <a:off x="2808925" y="3571998"/>
            <a:ext cx="2276987" cy="321712"/>
          </a:xfrm>
          <a:prstGeom prst="halfFrame">
            <a:avLst/>
          </a:prstGeom>
          <a:solidFill>
            <a:srgbClr val="315A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0" tIns="0" bIns="0" rtlCol="0" anchor="b" anchorCtr="0"/>
          <a:lstStyle/>
          <a:p>
            <a:r>
              <a:rPr lang="ru-RU" sz="10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маркетинг</a:t>
            </a:r>
            <a:endParaRPr lang="ru-RU" sz="1050" dirty="0">
              <a:solidFill>
                <a:schemeClr val="tx1"/>
              </a:solidFill>
              <a:sym typeface="Montserrat"/>
            </a:endParaRPr>
          </a:p>
        </p:txBody>
      </p:sp>
      <p:sp>
        <p:nvSpPr>
          <p:cNvPr id="27" name="Половина рамки 26"/>
          <p:cNvSpPr/>
          <p:nvPr/>
        </p:nvSpPr>
        <p:spPr>
          <a:xfrm>
            <a:off x="3947419" y="3164391"/>
            <a:ext cx="2276987" cy="316408"/>
          </a:xfrm>
          <a:prstGeom prst="halfFrame">
            <a:avLst/>
          </a:prstGeom>
          <a:solidFill>
            <a:srgbClr val="315A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0" tIns="0" bIns="0" rtlCol="0" anchor="b" anchorCtr="0"/>
          <a:lstStyle/>
          <a:p>
            <a:r>
              <a:rPr lang="ru-RU" sz="10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брендинг</a:t>
            </a:r>
          </a:p>
        </p:txBody>
      </p:sp>
      <p:sp>
        <p:nvSpPr>
          <p:cNvPr id="28" name="Половина рамки 27"/>
          <p:cNvSpPr/>
          <p:nvPr/>
        </p:nvSpPr>
        <p:spPr>
          <a:xfrm>
            <a:off x="5085913" y="2756784"/>
            <a:ext cx="2276987" cy="316408"/>
          </a:xfrm>
          <a:prstGeom prst="halfFrame">
            <a:avLst/>
          </a:prstGeom>
          <a:solidFill>
            <a:srgbClr val="315A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0" tIns="0" bIns="0" rtlCol="0" anchor="b" anchorCtr="0"/>
          <a:lstStyle/>
          <a:p>
            <a:r>
              <a:rPr lang="ru-RU" sz="10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инжиниринг</a:t>
            </a:r>
          </a:p>
        </p:txBody>
      </p:sp>
      <p:sp>
        <p:nvSpPr>
          <p:cNvPr id="29" name="Половина рамки 28"/>
          <p:cNvSpPr/>
          <p:nvPr/>
        </p:nvSpPr>
        <p:spPr>
          <a:xfrm>
            <a:off x="6224407" y="2364894"/>
            <a:ext cx="2276987" cy="316408"/>
          </a:xfrm>
          <a:prstGeom prst="halfFrame">
            <a:avLst/>
          </a:prstGeom>
          <a:solidFill>
            <a:srgbClr val="315A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0" tIns="0" bIns="0" rtlCol="0" anchor="b" anchorCtr="0"/>
          <a:lstStyle/>
          <a:p>
            <a:r>
              <a:rPr lang="ru-RU" sz="10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сертификация</a:t>
            </a:r>
          </a:p>
        </p:txBody>
      </p:sp>
      <p:sp>
        <p:nvSpPr>
          <p:cNvPr id="4" name="Стрелка вправо 3"/>
          <p:cNvSpPr/>
          <p:nvPr/>
        </p:nvSpPr>
        <p:spPr>
          <a:xfrm rot="20320222">
            <a:off x="2679135" y="3511717"/>
            <a:ext cx="6124667" cy="120560"/>
          </a:xfrm>
          <a:prstGeom prst="rightArrow">
            <a:avLst/>
          </a:prstGeom>
          <a:solidFill>
            <a:srgbClr val="315A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46" y="2131801"/>
            <a:ext cx="936620" cy="222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704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41"/>
          <p:cNvPicPr preferRelativeResize="0"/>
          <p:nvPr/>
        </p:nvPicPr>
        <p:blipFill rotWithShape="1">
          <a:blip r:embed="rId3">
            <a:alphaModFix/>
          </a:blip>
          <a:srcRect r="695"/>
          <a:stretch/>
        </p:blipFill>
        <p:spPr>
          <a:xfrm>
            <a:off x="0" y="0"/>
            <a:ext cx="9206625" cy="35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37300" y="17336"/>
            <a:ext cx="1554975" cy="31536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95" name="Google Shape;295;p41"/>
          <p:cNvGraphicFramePr/>
          <p:nvPr>
            <p:extLst>
              <p:ext uri="{D42A27DB-BD31-4B8C-83A1-F6EECF244321}">
                <p14:modId xmlns:p14="http://schemas.microsoft.com/office/powerpoint/2010/main" val="1373194958"/>
              </p:ext>
            </p:extLst>
          </p:nvPr>
        </p:nvGraphicFramePr>
        <p:xfrm>
          <a:off x="539751" y="1709870"/>
          <a:ext cx="8176078" cy="3373538"/>
        </p:xfrm>
        <a:graphic>
          <a:graphicData uri="http://schemas.openxmlformats.org/drawingml/2006/table">
            <a:tbl>
              <a:tblPr>
                <a:noFill/>
                <a:tableStyleId>{E3F43A24-C75F-4473-8FFE-F1B29C183EFB}</a:tableStyleId>
              </a:tblPr>
              <a:tblGrid>
                <a:gridCol w="81760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5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2400" b="1" u="none" strike="noStrike" cap="none" dirty="0">
                          <a:solidFill>
                            <a:srgbClr val="3059A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Субъекты МСП</a:t>
                      </a:r>
                      <a:endParaRPr sz="2400" b="1" u="none" strike="noStrike" cap="none" dirty="0">
                        <a:solidFill>
                          <a:srgbClr val="3059A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7100">
                <a:tc>
                  <a:txBody>
                    <a:bodyPr/>
                    <a:lstStyle/>
                    <a:p>
                      <a:pPr marL="457200" marR="0" lvl="0" indent="-3111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Montserrat"/>
                        <a:buChar char="●"/>
                      </a:pPr>
                      <a:r>
                        <a:rPr lang="ru-RU" sz="200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микро-, малые и средние предприятия</a:t>
                      </a:r>
                      <a:endParaRPr sz="200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457200" marR="0" lvl="0" indent="-3111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Montserrat"/>
                        <a:buChar char="●"/>
                      </a:pPr>
                      <a:r>
                        <a:rPr lang="ru-RU" sz="200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не более 250 работников</a:t>
                      </a:r>
                      <a:endParaRPr sz="200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457200" marR="0" lvl="0" indent="-3111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Montserrat"/>
                        <a:buChar char="●"/>
                      </a:pPr>
                      <a:r>
                        <a:rPr lang="ru-RU" sz="200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выручка до 2 млрд руб.</a:t>
                      </a:r>
                      <a:endParaRPr sz="200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457200" marR="0" lvl="0" indent="-3111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Montserrat"/>
                        <a:buChar char="●"/>
                      </a:pPr>
                      <a:r>
                        <a:rPr lang="ru-RU" sz="200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 даты регистрации прошло менее </a:t>
                      </a:r>
                      <a:endParaRPr sz="200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4572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200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 месяцев</a:t>
                      </a:r>
                      <a:endParaRPr sz="200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67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2400" b="1" dirty="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Займы от 50 тысяч до 5 млн руб. </a:t>
                      </a:r>
                      <a:endParaRPr sz="2400" b="1" dirty="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2400" b="1" dirty="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на 3 года под 6,5 - 15% годовых</a:t>
                      </a:r>
                      <a:endParaRPr sz="2400" b="1" dirty="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059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96" name="Google Shape;296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58914" y="616076"/>
            <a:ext cx="2026175" cy="95010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41"/>
          <p:cNvSpPr txBox="1"/>
          <p:nvPr/>
        </p:nvSpPr>
        <p:spPr>
          <a:xfrm>
            <a:off x="0" y="0"/>
            <a:ext cx="7362900" cy="3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Микрофинансирование СМСП</a:t>
            </a:r>
            <a:endParaRPr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 b="1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b="1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b="1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5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"/>
          <p:cNvSpPr txBox="1"/>
          <p:nvPr/>
        </p:nvSpPr>
        <p:spPr>
          <a:xfrm>
            <a:off x="1476242" y="444716"/>
            <a:ext cx="6191511" cy="1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572" tIns="32778" rIns="65572" bIns="32778" anchor="t" anchorCtr="0">
            <a:noAutofit/>
          </a:bodyPr>
          <a:lstStyle/>
          <a:p>
            <a:pPr algn="ctr">
              <a:buClr>
                <a:srgbClr val="3059A2"/>
              </a:buClr>
              <a:buSzPts val="2100"/>
            </a:pPr>
            <a:r>
              <a:rPr lang="en-US" sz="953" b="1" dirty="0">
                <a:solidFill>
                  <a:srgbClr val="3059A2"/>
                </a:solidFill>
                <a:latin typeface="Montserrat"/>
                <a:ea typeface="Montserrat"/>
                <a:cs typeface="Montserrat"/>
                <a:sym typeface="Montserrat"/>
              </a:rPr>
              <a:t>Универсальная МФО с широким диапазоном ставок</a:t>
            </a:r>
            <a:endParaRPr sz="953" dirty="0"/>
          </a:p>
        </p:txBody>
      </p:sp>
      <p:pic>
        <p:nvPicPr>
          <p:cNvPr id="134" name="Google Shape;13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9143999" cy="396532"/>
          </a:xfrm>
          <a:prstGeom prst="rect">
            <a:avLst/>
          </a:prstGeom>
          <a:solidFill>
            <a:srgbClr val="315AA2"/>
          </a:solidFill>
          <a:ln>
            <a:noFill/>
          </a:ln>
        </p:spPr>
      </p:pic>
      <p:pic>
        <p:nvPicPr>
          <p:cNvPr id="135" name="Google Shape;135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83157" y="8379"/>
            <a:ext cx="1940113" cy="357488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4"/>
          <p:cNvSpPr txBox="1"/>
          <p:nvPr/>
        </p:nvSpPr>
        <p:spPr>
          <a:xfrm>
            <a:off x="2503590" y="48344"/>
            <a:ext cx="4136817" cy="299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04" tIns="62204" rIns="62204" bIns="62204" anchor="t" anchorCtr="0">
            <a:noAutofit/>
          </a:bodyPr>
          <a:lstStyle/>
          <a:p>
            <a:pPr algn="ctr">
              <a:buSzPts val="1800"/>
            </a:pPr>
            <a:r>
              <a:rPr lang="ru-RU" sz="1225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ПРОГРАММЫ КРЕДИТОВАНИЯ</a:t>
            </a:r>
          </a:p>
        </p:txBody>
      </p:sp>
      <p:sp>
        <p:nvSpPr>
          <p:cNvPr id="9" name="Google Shape;133;p4">
            <a:extLst>
              <a:ext uri="{FF2B5EF4-FFF2-40B4-BE49-F238E27FC236}">
                <a16:creationId xmlns:a16="http://schemas.microsoft.com/office/drawing/2014/main" id="{938F36EB-6837-483F-B2BA-B1F1E85F2173}"/>
              </a:ext>
            </a:extLst>
          </p:cNvPr>
          <p:cNvSpPr txBox="1"/>
          <p:nvPr/>
        </p:nvSpPr>
        <p:spPr>
          <a:xfrm>
            <a:off x="120730" y="75668"/>
            <a:ext cx="1374189" cy="222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572" tIns="32778" rIns="65572" bIns="32778" anchor="t" anchorCtr="0">
            <a:noAutofit/>
          </a:bodyPr>
          <a:lstStyle/>
          <a:p>
            <a:pPr algn="ctr">
              <a:buClr>
                <a:srgbClr val="3059A2"/>
              </a:buClr>
              <a:buSzPts val="2100"/>
            </a:pPr>
            <a:r>
              <a:rPr lang="ru-RU" sz="953" i="1" dirty="0">
                <a:solidFill>
                  <a:srgbClr val="FFFFFF"/>
                </a:solidFill>
                <a:latin typeface="Montserrat"/>
                <a:sym typeface="Montserrat"/>
              </a:rPr>
              <a:t>с </a:t>
            </a:r>
            <a:r>
              <a:rPr lang="en-US" sz="953" i="1" dirty="0">
                <a:solidFill>
                  <a:srgbClr val="FFFFFF"/>
                </a:solidFill>
                <a:latin typeface="Montserrat"/>
                <a:sym typeface="Montserrat"/>
              </a:rPr>
              <a:t>27</a:t>
            </a:r>
            <a:r>
              <a:rPr lang="ru-RU" sz="953" i="1" dirty="0">
                <a:solidFill>
                  <a:srgbClr val="FFFFFF"/>
                </a:solidFill>
                <a:latin typeface="Montserrat"/>
                <a:sym typeface="Montserrat"/>
              </a:rPr>
              <a:t>.</a:t>
            </a:r>
            <a:r>
              <a:rPr lang="en-US" sz="953" i="1" dirty="0">
                <a:solidFill>
                  <a:srgbClr val="FFFFFF"/>
                </a:solidFill>
                <a:latin typeface="Montserrat"/>
                <a:sym typeface="Montserrat"/>
              </a:rPr>
              <a:t>10</a:t>
            </a:r>
            <a:r>
              <a:rPr lang="ru-RU" sz="953" i="1" dirty="0">
                <a:solidFill>
                  <a:srgbClr val="FFFFFF"/>
                </a:solidFill>
                <a:latin typeface="Montserrat"/>
                <a:sym typeface="Montserrat"/>
              </a:rPr>
              <a:t>.202</a:t>
            </a:r>
            <a:r>
              <a:rPr lang="en-US" sz="953" i="1" dirty="0">
                <a:solidFill>
                  <a:srgbClr val="FFFFFF"/>
                </a:solidFill>
                <a:latin typeface="Montserrat"/>
                <a:sym typeface="Montserrat"/>
              </a:rPr>
              <a:t>5</a:t>
            </a:r>
            <a:r>
              <a:rPr lang="ru-RU" sz="953" i="1" dirty="0">
                <a:solidFill>
                  <a:srgbClr val="FFFFFF"/>
                </a:solidFill>
                <a:latin typeface="Montserrat"/>
                <a:sym typeface="Montserrat"/>
              </a:rPr>
              <a:t> года</a:t>
            </a:r>
            <a:endParaRPr sz="953" i="1" dirty="0">
              <a:solidFill>
                <a:srgbClr val="FFFFFF"/>
              </a:solidFill>
              <a:latin typeface="Montserrat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62758A9A-0295-F682-E2AA-A03EAB8FA4BD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240830766"/>
              </p:ext>
            </p:extLst>
          </p:nvPr>
        </p:nvGraphicFramePr>
        <p:xfrm>
          <a:off x="120721" y="669498"/>
          <a:ext cx="8856000" cy="4320001"/>
        </p:xfrm>
        <a:graphic>
          <a:graphicData uri="http://schemas.openxmlformats.org/drawingml/2006/table">
            <a:tbl>
              <a:tblPr firstRow="1" firstCol="1" bandRow="1">
                <a:tableStyleId>{5F52E195-4731-48BF-9009-846B3EE3AC28}</a:tableStyleId>
              </a:tblPr>
              <a:tblGrid>
                <a:gridCol w="252000">
                  <a:extLst>
                    <a:ext uri="{9D8B030D-6E8A-4147-A177-3AD203B41FA5}">
                      <a16:colId xmlns:a16="http://schemas.microsoft.com/office/drawing/2014/main" val="3047751500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3858465692"/>
                    </a:ext>
                  </a:extLst>
                </a:gridCol>
                <a:gridCol w="3240000">
                  <a:extLst>
                    <a:ext uri="{9D8B030D-6E8A-4147-A177-3AD203B41FA5}">
                      <a16:colId xmlns:a16="http://schemas.microsoft.com/office/drawing/2014/main" val="1964747415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52810578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155548603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173204003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02485223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796070421"/>
                    </a:ext>
                  </a:extLst>
                </a:gridCol>
              </a:tblGrid>
              <a:tr h="695237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21736" marR="2173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Финансовый продукт</a:t>
                      </a:r>
                    </a:p>
                  </a:txBody>
                  <a:tcPr marL="21736" marR="2173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Виды деятельности СМСП, зарегистрированных и осуществляющих деятельность на территории Иркутской области</a:t>
                      </a:r>
                    </a:p>
                  </a:txBody>
                  <a:tcPr marL="21736" marR="2173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Сумма займа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(тыс. руб.)</a:t>
                      </a:r>
                    </a:p>
                  </a:txBody>
                  <a:tcPr marL="21736" marR="2173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Срок займа (лет)</a:t>
                      </a:r>
                    </a:p>
                  </a:txBody>
                  <a:tcPr marL="21736" marR="2173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Целевое назначение займа</a:t>
                      </a:r>
                    </a:p>
                  </a:txBody>
                  <a:tcPr marL="21736" marR="21736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Процентная ставка, действующая на дату заключения договора займа </a:t>
                      </a:r>
                      <a:endParaRPr lang="en-US" sz="700" b="1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(% годовых) </a:t>
                      </a:r>
                    </a:p>
                  </a:txBody>
                  <a:tcPr marL="21736" marR="2173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4232427"/>
                  </a:ext>
                </a:extLst>
              </a:tr>
              <a:tr h="194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с залогом</a:t>
                      </a:r>
                    </a:p>
                  </a:txBody>
                  <a:tcPr marL="21736" marR="21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без залога</a:t>
                      </a:r>
                    </a:p>
                  </a:txBody>
                  <a:tcPr marL="21736" marR="21736" marT="0" marB="0" anchor="ctr"/>
                </a:tc>
                <a:extLst>
                  <a:ext uri="{0D108BD9-81ED-4DB2-BD59-A6C34878D82A}">
                    <a16:rowId xmlns:a16="http://schemas.microsoft.com/office/drawing/2014/main" val="3791973467"/>
                  </a:ext>
                </a:extLst>
              </a:tr>
              <a:tr h="254103"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7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. МИКРОЗАЙМЫ ДЛЯ ПРИОРИТЕТНЫХ ВИДОВ ДЕЯТЕЛЬНОСТИ</a:t>
                      </a:r>
                    </a:p>
                  </a:txBody>
                  <a:tcPr marL="21736" marR="21736" marT="0" marB="0" anchor="ctr">
                    <a:solidFill>
                      <a:srgbClr val="315AA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188553"/>
                  </a:ext>
                </a:extLst>
              </a:tr>
              <a:tr h="425939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21736" marR="2173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Производство</a:t>
                      </a:r>
                    </a:p>
                  </a:txBody>
                  <a:tcPr marL="21736" marR="2173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590" algn="l"/>
                          <a:tab pos="201295" algn="l"/>
                        </a:tabLs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en-US" sz="7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СМСП, осуществляющие деятельность в сфере 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обрабатывающих</a:t>
                      </a:r>
                      <a:r>
                        <a:rPr lang="ru-RU" sz="700" b="1" baseline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производств (</a:t>
                      </a: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раздел С «Обрабатывающие производства» ОКВЭД)</a:t>
                      </a:r>
                    </a:p>
                  </a:txBody>
                  <a:tcPr marL="21736" marR="21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от 50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до 5000</a:t>
                      </a:r>
                    </a:p>
                  </a:txBody>
                  <a:tcPr marL="21736" marR="21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21736" marR="21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Приобретение основных средств /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любые цели, связанные с предпринимательской</a:t>
                      </a:r>
                      <a:r>
                        <a:rPr lang="ru-RU" sz="700" baseline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деятельностью</a:t>
                      </a:r>
                    </a:p>
                  </a:txBody>
                  <a:tcPr marL="21736" marR="21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6,5 %</a:t>
                      </a:r>
                    </a:p>
                  </a:txBody>
                  <a:tcPr marL="21736" marR="21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aseline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8,5 %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36" marR="21736" marT="0" marB="0" anchor="ctr"/>
                </a:tc>
                <a:extLst>
                  <a:ext uri="{0D108BD9-81ED-4DB2-BD59-A6C34878D82A}">
                    <a16:rowId xmlns:a16="http://schemas.microsoft.com/office/drawing/2014/main" val="1244611266"/>
                  </a:ext>
                </a:extLst>
              </a:tr>
              <a:tr h="4033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590" algn="l"/>
                          <a:tab pos="201295" algn="l"/>
                        </a:tabLs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– СМСП, являющиеся 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участниками Промышленного кластера</a:t>
                      </a:r>
                    </a:p>
                  </a:txBody>
                  <a:tcPr marL="21736" marR="21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от 50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до 5000</a:t>
                      </a:r>
                    </a:p>
                  </a:txBody>
                  <a:tcPr marL="21736" marR="21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21736" marR="21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Приобретение основных средств /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любые цели, связанные с предпринимательской</a:t>
                      </a:r>
                      <a:r>
                        <a:rPr lang="ru-RU" sz="700" baseline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деятельностью</a:t>
                      </a:r>
                    </a:p>
                  </a:txBody>
                  <a:tcPr marL="21736" marR="21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6,3 %</a:t>
                      </a:r>
                    </a:p>
                  </a:txBody>
                  <a:tcPr marL="21736" marR="21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8,5 %</a:t>
                      </a:r>
                    </a:p>
                  </a:txBody>
                  <a:tcPr marL="21736" marR="21736" marT="0" marB="0" anchor="ctr"/>
                </a:tc>
                <a:extLst>
                  <a:ext uri="{0D108BD9-81ED-4DB2-BD59-A6C34878D82A}">
                    <a16:rowId xmlns:a16="http://schemas.microsoft.com/office/drawing/2014/main" val="556406453"/>
                  </a:ext>
                </a:extLst>
              </a:tr>
              <a:tr h="324043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21736" marR="2173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0" u="none" strike="noStrike" cap="none" baseline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Отельер</a:t>
                      </a:r>
                      <a:endParaRPr lang="ru-RU" sz="700" b="1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36" marR="21736" marT="0" marB="0" anchor="ctr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0" i="0" u="none" strike="noStrike" cap="non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СМСП, осуществляющие деятельность в сфере </a:t>
                      </a:r>
                      <a:r>
                        <a:rPr lang="ru-RU" sz="700" b="1" i="0" u="none" strike="noStrike" cap="non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гостиничного бизнеса </a:t>
                      </a:r>
                      <a:r>
                        <a:rPr lang="ru-RU" sz="700" b="0" i="0" u="none" strike="noStrike" cap="non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(класс 55 раздела I «Деятельность гостиниц и предприятий общественного питания» ОКВЭД)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36" marR="2173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0" i="0" u="none" strike="noStrike" cap="non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от 50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0" i="0" u="none" strike="noStrike" cap="non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до 5000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36" marR="2173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21736" marR="21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0" i="0" u="none" strike="noStrike" cap="non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Приобретение основных средств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36" marR="21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0" i="0" u="none" strike="noStrike" cap="non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8 %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36" marR="2173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0" i="0" u="none" strike="noStrike" cap="non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10,5 %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36" marR="21736" marT="0" marB="0" anchor="ctr"/>
                </a:tc>
                <a:extLst>
                  <a:ext uri="{0D108BD9-81ED-4DB2-BD59-A6C34878D82A}">
                    <a16:rowId xmlns:a16="http://schemas.microsoft.com/office/drawing/2014/main" val="1982619072"/>
                  </a:ext>
                </a:extLst>
              </a:tr>
              <a:tr h="3159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0" i="0" u="none" strike="noStrike" cap="non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Любые цели, связанные с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0" i="0" u="none" strike="noStrike" cap="non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предпринимательской деятельностью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36" marR="21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0" i="0" u="none" strike="noStrike" cap="non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8,</a:t>
                      </a:r>
                      <a:r>
                        <a:rPr lang="en-US" sz="700" b="0" i="0" u="none" strike="noStrike" cap="non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24</a:t>
                      </a:r>
                      <a:r>
                        <a:rPr lang="ru-RU" sz="700" b="0" i="0" u="none" strike="noStrike" cap="non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%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36" marR="21736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8528937"/>
                  </a:ext>
                </a:extLst>
              </a:tr>
              <a:tr h="4525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21736" marR="21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0" u="none" strike="noStrike" cap="non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Ресторатор</a:t>
                      </a:r>
                      <a:endParaRPr lang="ru-RU" sz="700" b="1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36" marR="2173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0" i="0" u="none" strike="noStrike" cap="non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СМСП, осуществляющие деятельность в сфере </a:t>
                      </a:r>
                      <a:r>
                        <a:rPr lang="ru-RU" sz="700" b="1" i="0" u="none" strike="noStrike" cap="non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общественного питания </a:t>
                      </a:r>
                      <a:r>
                        <a:rPr lang="ru-RU" sz="700" b="0" i="0" u="none" strike="noStrike" cap="non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(класс 56 раздела I «Деятельность гостиниц и предприятий общественного питания» ОКВЭД)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36" marR="21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от 50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до 5000</a:t>
                      </a:r>
                    </a:p>
                  </a:txBody>
                  <a:tcPr marL="21736" marR="21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21736" marR="21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0" i="0" u="none" strike="noStrike" cap="non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Приобретение основных средств /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0" i="0" u="none" strike="noStrike" cap="non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любые цели, связанные с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0" i="0" u="none" strike="noStrike" cap="non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предпринимательской деятельностью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36" marR="21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0" i="0" u="none" strike="noStrike" cap="non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8,</a:t>
                      </a:r>
                      <a:r>
                        <a:rPr lang="en-US" sz="700" b="0" i="0" u="none" strike="noStrike" cap="non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24</a:t>
                      </a:r>
                      <a:r>
                        <a:rPr lang="ru-RU" sz="700" b="0" i="0" u="none" strike="noStrike" cap="non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%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36" marR="21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0" i="0" u="none" strike="noStrike" cap="non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12,</a:t>
                      </a:r>
                      <a:r>
                        <a:rPr lang="en-US" sz="700" b="0" i="0" u="none" strike="noStrike" cap="non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374</a:t>
                      </a:r>
                      <a:r>
                        <a:rPr lang="ru-RU" sz="700" b="0" i="0" u="none" strike="noStrike" cap="non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%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36" marR="21736" marT="0" marB="0" anchor="ctr"/>
                </a:tc>
                <a:extLst>
                  <a:ext uri="{0D108BD9-81ED-4DB2-BD59-A6C34878D82A}">
                    <a16:rowId xmlns:a16="http://schemas.microsoft.com/office/drawing/2014/main" val="3696917388"/>
                  </a:ext>
                </a:extLst>
              </a:tr>
              <a:tr h="390582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21736" marR="2173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Информационные технологии</a:t>
                      </a:r>
                    </a:p>
                  </a:txBody>
                  <a:tcPr marL="21736" marR="21736" marT="0" marB="0" anchor="ctr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СМСП, осуществляющие деятельность в сфере 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информационных технологий и связи </a:t>
                      </a: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(раздел J «Деятельность в области информации и связи» ОКВЭД)</a:t>
                      </a:r>
                    </a:p>
                  </a:txBody>
                  <a:tcPr marL="21736" marR="2173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от 50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до 5000</a:t>
                      </a:r>
                    </a:p>
                  </a:txBody>
                  <a:tcPr marL="21736" marR="2173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21736" marR="21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Приобретение основных средств</a:t>
                      </a:r>
                    </a:p>
                  </a:txBody>
                  <a:tcPr marL="21736" marR="21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8 %</a:t>
                      </a:r>
                    </a:p>
                  </a:txBody>
                  <a:tcPr marL="21736" marR="2173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10,5 %</a:t>
                      </a:r>
                    </a:p>
                  </a:txBody>
                  <a:tcPr marL="21736" marR="21736" marT="0" marB="0" anchor="ctr"/>
                </a:tc>
                <a:extLst>
                  <a:ext uri="{0D108BD9-81ED-4DB2-BD59-A6C34878D82A}">
                    <a16:rowId xmlns:a16="http://schemas.microsoft.com/office/drawing/2014/main" val="987644311"/>
                  </a:ext>
                </a:extLst>
              </a:tr>
              <a:tr h="3905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Любые цели, связанные с предпринимательской деятельностью</a:t>
                      </a:r>
                    </a:p>
                  </a:txBody>
                  <a:tcPr marL="21736" marR="21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8,</a:t>
                      </a:r>
                      <a:r>
                        <a:rPr lang="en-US" sz="7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21736" marR="21736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2454512"/>
                  </a:ext>
                </a:extLst>
              </a:tr>
              <a:tr h="4736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 b="1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36" marR="21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Туризм</a:t>
                      </a:r>
                    </a:p>
                  </a:txBody>
                  <a:tcPr marL="21736" marR="2173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590" algn="l"/>
                          <a:tab pos="201295" algn="l"/>
                        </a:tabLs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СМПС, осуществляющие деятельность 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туристических агентств и организаций, предоставляющих услуги в сфере туризма </a:t>
                      </a: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(класс 79 раздела N «Деятельность административная и сопутствующие дополнительные услуги» ОКВЭД)</a:t>
                      </a:r>
                    </a:p>
                  </a:txBody>
                  <a:tcPr marL="21736" marR="21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от 50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до 5000</a:t>
                      </a:r>
                    </a:p>
                  </a:txBody>
                  <a:tcPr marL="21736" marR="21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21736" marR="21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Приобретение основных средств / 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любые цели, связанные с предпринимательской деятельностью</a:t>
                      </a:r>
                    </a:p>
                  </a:txBody>
                  <a:tcPr marL="21736" marR="21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8,</a:t>
                      </a:r>
                      <a:r>
                        <a:rPr lang="en-US" sz="7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%</a:t>
                      </a:r>
                    </a:p>
                  </a:txBody>
                  <a:tcPr marL="21736" marR="21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12,</a:t>
                      </a:r>
                      <a:r>
                        <a:rPr lang="en-US" sz="7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374</a:t>
                      </a: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%</a:t>
                      </a:r>
                    </a:p>
                  </a:txBody>
                  <a:tcPr marL="21736" marR="21736" marT="0" marB="0" anchor="ctr"/>
                </a:tc>
                <a:extLst>
                  <a:ext uri="{0D108BD9-81ED-4DB2-BD59-A6C34878D82A}">
                    <a16:rowId xmlns:a16="http://schemas.microsoft.com/office/drawing/2014/main" val="33619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6903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34;p4">
            <a:extLst>
              <a:ext uri="{FF2B5EF4-FFF2-40B4-BE49-F238E27FC236}">
                <a16:creationId xmlns:a16="http://schemas.microsoft.com/office/drawing/2014/main" id="{E9B2F2A8-00E2-4B74-ED2C-9E77681EBDA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9143999" cy="39653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36;p4">
            <a:extLst>
              <a:ext uri="{FF2B5EF4-FFF2-40B4-BE49-F238E27FC236}">
                <a16:creationId xmlns:a16="http://schemas.microsoft.com/office/drawing/2014/main" id="{80135B1D-1375-5A4A-4185-13850925C224}"/>
              </a:ext>
            </a:extLst>
          </p:cNvPr>
          <p:cNvSpPr txBox="1"/>
          <p:nvPr/>
        </p:nvSpPr>
        <p:spPr>
          <a:xfrm>
            <a:off x="2060843" y="48094"/>
            <a:ext cx="4136817" cy="299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04" tIns="62204" rIns="62204" bIns="62204" anchor="t" anchorCtr="0">
            <a:noAutofit/>
          </a:bodyPr>
          <a:lstStyle/>
          <a:p>
            <a:pPr algn="ctr">
              <a:buSzPts val="1800"/>
            </a:pPr>
            <a:r>
              <a:rPr lang="ru-RU" sz="1225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ПРОГРАММЫ КРЕДИТОВАНИЯ</a:t>
            </a:r>
          </a:p>
        </p:txBody>
      </p:sp>
      <p:pic>
        <p:nvPicPr>
          <p:cNvPr id="13" name="Google Shape;135;p4">
            <a:extLst>
              <a:ext uri="{FF2B5EF4-FFF2-40B4-BE49-F238E27FC236}">
                <a16:creationId xmlns:a16="http://schemas.microsoft.com/office/drawing/2014/main" id="{6A9AFDA2-E4D8-FBF2-6FBB-D5F7881F4D9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98598" y="38988"/>
            <a:ext cx="1940113" cy="35748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33;p4">
            <a:extLst>
              <a:ext uri="{FF2B5EF4-FFF2-40B4-BE49-F238E27FC236}">
                <a16:creationId xmlns:a16="http://schemas.microsoft.com/office/drawing/2014/main" id="{C9351A77-5FEF-7CAE-2182-C1A8E136AD5E}"/>
              </a:ext>
            </a:extLst>
          </p:cNvPr>
          <p:cNvSpPr txBox="1"/>
          <p:nvPr/>
        </p:nvSpPr>
        <p:spPr>
          <a:xfrm>
            <a:off x="205289" y="89998"/>
            <a:ext cx="1374189" cy="222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572" tIns="32778" rIns="65572" bIns="32778" anchor="t" anchorCtr="0">
            <a:noAutofit/>
          </a:bodyPr>
          <a:lstStyle/>
          <a:p>
            <a:pPr algn="ctr">
              <a:buClr>
                <a:srgbClr val="3059A2"/>
              </a:buClr>
              <a:buSzPts val="2100"/>
            </a:pPr>
            <a:r>
              <a:rPr lang="ru-RU" sz="953" i="1" dirty="0">
                <a:solidFill>
                  <a:srgbClr val="FFFFFF"/>
                </a:solidFill>
                <a:latin typeface="Montserrat"/>
              </a:rPr>
              <a:t>продолжение</a:t>
            </a:r>
            <a:endParaRPr sz="953" i="1" dirty="0">
              <a:solidFill>
                <a:srgbClr val="FFFFFF"/>
              </a:solidFill>
              <a:latin typeface="Montserrat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62758A9A-0295-F682-E2AA-A03EAB8FA4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601461"/>
              </p:ext>
            </p:extLst>
          </p:nvPr>
        </p:nvGraphicFramePr>
        <p:xfrm>
          <a:off x="120599" y="486473"/>
          <a:ext cx="8856000" cy="4569934"/>
        </p:xfrm>
        <a:graphic>
          <a:graphicData uri="http://schemas.openxmlformats.org/drawingml/2006/table">
            <a:tbl>
              <a:tblPr firstRow="1" firstCol="1" bandRow="1">
                <a:tableStyleId>{5F52E195-4731-48BF-9009-846B3EE3AC28}</a:tableStyleId>
              </a:tblPr>
              <a:tblGrid>
                <a:gridCol w="252000">
                  <a:extLst>
                    <a:ext uri="{9D8B030D-6E8A-4147-A177-3AD203B41FA5}">
                      <a16:colId xmlns:a16="http://schemas.microsoft.com/office/drawing/2014/main" val="3047751500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3858465692"/>
                    </a:ext>
                  </a:extLst>
                </a:gridCol>
                <a:gridCol w="3240000">
                  <a:extLst>
                    <a:ext uri="{9D8B030D-6E8A-4147-A177-3AD203B41FA5}">
                      <a16:colId xmlns:a16="http://schemas.microsoft.com/office/drawing/2014/main" val="1964747415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52810578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155548603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173204003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02485223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796070421"/>
                    </a:ext>
                  </a:extLst>
                </a:gridCol>
              </a:tblGrid>
              <a:tr h="592341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22097" marR="22097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Начинающий предприниматель</a:t>
                      </a:r>
                    </a:p>
                  </a:txBody>
                  <a:tcPr marL="22097" marR="2209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СМСП, 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начинающие осуществлять предпринимательскую деятельность </a:t>
                      </a: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(вновь зарегистрированные и действующие менее 2 лет на дату заключения договора микрозайма):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– в сфере обрабатывающих производств </a:t>
                      </a: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(раздел С «Обрабатывающие производства» ОКВЭД)</a:t>
                      </a:r>
                    </a:p>
                  </a:txBody>
                  <a:tcPr marL="22097" marR="22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от 50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до 5000</a:t>
                      </a:r>
                    </a:p>
                  </a:txBody>
                  <a:tcPr marL="22097" marR="22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22097" marR="22097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На цели, связанные с реализацией представленного бизнес-плана (для СМСП, действующих менее 1 года)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b="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Приобретение основных средств /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любые цели, связанные с предпринимательской деятельностью (для СМСП, действующих от 1 года до 2 лет)</a:t>
                      </a:r>
                    </a:p>
                  </a:txBody>
                  <a:tcPr marL="22097" marR="2209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8 %</a:t>
                      </a:r>
                    </a:p>
                  </a:txBody>
                  <a:tcPr marL="22097" marR="2209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11,5</a:t>
                      </a:r>
                      <a:r>
                        <a:rPr lang="ru-RU" sz="700" b="0" baseline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700" b="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97" marR="22097" marT="0" marB="0" anchor="ctr"/>
                </a:tc>
                <a:extLst>
                  <a:ext uri="{0D108BD9-81ED-4DB2-BD59-A6C34878D82A}">
                    <a16:rowId xmlns:a16="http://schemas.microsoft.com/office/drawing/2014/main" val="4194232427"/>
                  </a:ext>
                </a:extLst>
              </a:tr>
              <a:tr h="282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– в сфере услуг </a:t>
                      </a: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(бытовые, медицинские, транспортные и т.д.)</a:t>
                      </a:r>
                    </a:p>
                  </a:txBody>
                  <a:tcPr marL="22097" marR="2209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от 50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до 5000</a:t>
                      </a:r>
                    </a:p>
                  </a:txBody>
                  <a:tcPr marL="22097" marR="2209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22097" marR="22097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8657244"/>
                  </a:ext>
                </a:extLst>
              </a:tr>
              <a:tr h="4456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b="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56" marR="21556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b="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56" marR="21556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b="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56" marR="21556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8,</a:t>
                      </a:r>
                      <a:r>
                        <a:rPr lang="en-US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%</a:t>
                      </a:r>
                    </a:p>
                  </a:txBody>
                  <a:tcPr marL="22097" marR="22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en-US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,374</a:t>
                      </a:r>
                      <a:r>
                        <a:rPr lang="ru-RU" sz="700" b="0" baseline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700" b="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97" marR="22097" marT="0" marB="0" anchor="ctr"/>
                </a:tc>
                <a:extLst>
                  <a:ext uri="{0D108BD9-81ED-4DB2-BD59-A6C34878D82A}">
                    <a16:rowId xmlns:a16="http://schemas.microsoft.com/office/drawing/2014/main" val="3528898062"/>
                  </a:ext>
                </a:extLst>
              </a:tr>
              <a:tr h="3554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22097" marR="22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Экспортер</a:t>
                      </a:r>
                    </a:p>
                  </a:txBody>
                  <a:tcPr marL="22097" marR="2209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СМСП, осуществляющие 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экспортную деятельность</a:t>
                      </a:r>
                    </a:p>
                  </a:txBody>
                  <a:tcPr marL="22097" marR="22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от 50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до 5000</a:t>
                      </a:r>
                    </a:p>
                  </a:txBody>
                  <a:tcPr marL="22097" marR="22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22097" marR="22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Приобретение основных средств /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любые цели, связанные с предпринимательской деятельностью</a:t>
                      </a:r>
                    </a:p>
                  </a:txBody>
                  <a:tcPr marL="22097" marR="22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6,5 %</a:t>
                      </a:r>
                    </a:p>
                  </a:txBody>
                  <a:tcPr marL="22097" marR="22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0" baseline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8,5 %</a:t>
                      </a:r>
                      <a:endParaRPr lang="ru-RU" sz="700" b="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97" marR="22097" marT="0" marB="0" anchor="ctr"/>
                </a:tc>
                <a:extLst>
                  <a:ext uri="{0D108BD9-81ED-4DB2-BD59-A6C34878D82A}">
                    <a16:rowId xmlns:a16="http://schemas.microsoft.com/office/drawing/2014/main" val="3049116823"/>
                  </a:ext>
                </a:extLst>
              </a:tr>
              <a:tr h="3554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22097" marR="22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Сельское хозяйство</a:t>
                      </a:r>
                    </a:p>
                  </a:txBody>
                  <a:tcPr marL="22097" marR="2209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СМСП, осуществляющие деятельность: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 в сфере сельского хозяйства </a:t>
                      </a: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(ОКВЭД: с 01.11. по 01.64);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 сельскохозяйственного производственного или потребительского кооператива</a:t>
                      </a:r>
                    </a:p>
                  </a:txBody>
                  <a:tcPr marL="22097" marR="22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от 50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до 5000</a:t>
                      </a:r>
                    </a:p>
                  </a:txBody>
                  <a:tcPr marL="22097" marR="2209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22097" marR="2209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Приобретение основных средств /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любые цели, связанные с предпринимательской деятельностью</a:t>
                      </a:r>
                    </a:p>
                  </a:txBody>
                  <a:tcPr marL="22097" marR="22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7 %</a:t>
                      </a:r>
                    </a:p>
                  </a:txBody>
                  <a:tcPr marL="22097" marR="22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0" baseline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9,5 %</a:t>
                      </a:r>
                      <a:endParaRPr lang="ru-RU" sz="700" b="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97" marR="22097" marT="0" marB="0" anchor="ctr"/>
                </a:tc>
                <a:extLst>
                  <a:ext uri="{0D108BD9-81ED-4DB2-BD59-A6C34878D82A}">
                    <a16:rowId xmlns:a16="http://schemas.microsoft.com/office/drawing/2014/main" val="1907548198"/>
                  </a:ext>
                </a:extLst>
              </a:tr>
              <a:tr h="3554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22097" marR="22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Профессионал</a:t>
                      </a:r>
                    </a:p>
                  </a:txBody>
                  <a:tcPr marL="22097" marR="2209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СМСП, осуществляющие 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профессиональную, научную и техническую деятельность </a:t>
                      </a: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(классы 71, 72 раздела М «Деятельность профессиональная, научная и техническая» ОКВЭД)</a:t>
                      </a:r>
                    </a:p>
                  </a:txBody>
                  <a:tcPr marL="22097" marR="22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от 50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до 5000</a:t>
                      </a:r>
                    </a:p>
                  </a:txBody>
                  <a:tcPr marL="22097" marR="22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22097" marR="2209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Приобретение основных средств /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любые цели, связанные с предпринимательской деятельностью</a:t>
                      </a:r>
                    </a:p>
                  </a:txBody>
                  <a:tcPr marL="22097" marR="22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8,</a:t>
                      </a:r>
                      <a:r>
                        <a:rPr lang="en-US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%</a:t>
                      </a:r>
                    </a:p>
                  </a:txBody>
                  <a:tcPr marL="22097" marR="22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10,5</a:t>
                      </a:r>
                      <a:r>
                        <a:rPr lang="ru-RU" sz="700" b="0" baseline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700" b="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97" marR="22097" marT="0" marB="0" anchor="ctr"/>
                </a:tc>
                <a:extLst>
                  <a:ext uri="{0D108BD9-81ED-4DB2-BD59-A6C34878D82A}">
                    <a16:rowId xmlns:a16="http://schemas.microsoft.com/office/drawing/2014/main" val="1243263939"/>
                  </a:ext>
                </a:extLst>
              </a:tr>
              <a:tr h="233463"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22097" marR="22097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Моногород</a:t>
                      </a:r>
                    </a:p>
                  </a:txBody>
                  <a:tcPr marL="22097" marR="22097" marT="0" marB="0" anchor="ctr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СМСП, зарегистрированные и осуществляющие деятельность на территории 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моногородов</a:t>
                      </a: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Иркутской области (Черемхово, Саянск, </a:t>
                      </a:r>
                      <a:r>
                        <a:rPr lang="ru-RU" sz="700" b="0" dirty="0" err="1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Шелехов</a:t>
                      </a: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, Железногорск-Илимский, Усть-Илимск, Байкальск, Усолье-Сибирское, Тулун):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– осуществляющие деятельность в сфере 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обрабатывающих производств</a:t>
                      </a: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(раздел С «Обрабатывающие производства» ОКВЭД)</a:t>
                      </a:r>
                    </a:p>
                  </a:txBody>
                  <a:tcPr marL="22097" marR="2209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от 50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до 5000</a:t>
                      </a:r>
                    </a:p>
                  </a:txBody>
                  <a:tcPr marL="22097" marR="2209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22097" marR="22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Приобретение основных средств</a:t>
                      </a:r>
                    </a:p>
                  </a:txBody>
                  <a:tcPr marL="22097" marR="22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5 %</a:t>
                      </a:r>
                    </a:p>
                  </a:txBody>
                  <a:tcPr marL="22097" marR="2209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0" baseline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8,5 %</a:t>
                      </a:r>
                      <a:endParaRPr lang="ru-RU" sz="700" b="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97" marR="22097" marT="0" marB="0" anchor="ctr"/>
                </a:tc>
                <a:extLst>
                  <a:ext uri="{0D108BD9-81ED-4DB2-BD59-A6C34878D82A}">
                    <a16:rowId xmlns:a16="http://schemas.microsoft.com/office/drawing/2014/main" val="973208896"/>
                  </a:ext>
                </a:extLst>
              </a:tr>
              <a:tr h="3588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Любые цели, связанные с предпринимательской деятельностью</a:t>
                      </a:r>
                    </a:p>
                  </a:txBody>
                  <a:tcPr marL="22097" marR="22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5,5 %</a:t>
                      </a:r>
                    </a:p>
                  </a:txBody>
                  <a:tcPr marL="22097" marR="22097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0738362"/>
                  </a:ext>
                </a:extLst>
              </a:tr>
              <a:tr h="3554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– являющиеся 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резидентами территорий опережающего социального-экономического развития или особой экономической зоны </a:t>
                      </a: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Российской Федерации, включенные в реестр резидентов таких территорий</a:t>
                      </a:r>
                    </a:p>
                  </a:txBody>
                  <a:tcPr marL="22097" marR="22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от 50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до 5000</a:t>
                      </a:r>
                    </a:p>
                  </a:txBody>
                  <a:tcPr marL="22097" marR="22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22097" marR="220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основных средств / </a:t>
                      </a:r>
                    </a:p>
                    <a:p>
                      <a:pPr algn="ctr"/>
                      <a:r>
                        <a:rPr lang="ru-RU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любые цели, связанные с предпринимательской деятельностью</a:t>
                      </a:r>
                    </a:p>
                  </a:txBody>
                  <a:tcPr marL="22097" marR="220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5 %</a:t>
                      </a:r>
                      <a:endParaRPr lang="ru-RU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97" marR="220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8,5</a:t>
                      </a:r>
                      <a:r>
                        <a:rPr lang="en-US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97" marR="22097" marT="0" marB="0" anchor="ctr"/>
                </a:tc>
                <a:extLst>
                  <a:ext uri="{0D108BD9-81ED-4DB2-BD59-A6C34878D82A}">
                    <a16:rowId xmlns:a16="http://schemas.microsoft.com/office/drawing/2014/main" val="3170008519"/>
                  </a:ext>
                </a:extLst>
              </a:tr>
              <a:tr h="6862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– осуществляющие 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предоставление услуг </a:t>
                      </a: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(бытовые, медицинские, транспортные и т.д.)</a:t>
                      </a:r>
                    </a:p>
                  </a:txBody>
                  <a:tcPr marL="22097" marR="22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от 50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до 5000</a:t>
                      </a:r>
                    </a:p>
                  </a:txBody>
                  <a:tcPr marL="22097" marR="22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22097" marR="2209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основных средств /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любые цели, связанные с предпринимательской деятельностью</a:t>
                      </a:r>
                    </a:p>
                  </a:txBody>
                  <a:tcPr marL="22097" marR="220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8 %</a:t>
                      </a:r>
                      <a:endParaRPr lang="ru-RU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97" marR="220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r>
                        <a:rPr lang="en-US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97" marR="22097" marT="0" marB="0" anchor="ctr"/>
                </a:tc>
                <a:extLst>
                  <a:ext uri="{0D108BD9-81ED-4DB2-BD59-A6C34878D82A}">
                    <a16:rowId xmlns:a16="http://schemas.microsoft.com/office/drawing/2014/main" val="254371352"/>
                  </a:ext>
                </a:extLst>
              </a:tr>
              <a:tr h="258328"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II. </a:t>
                      </a:r>
                      <a:r>
                        <a:rPr lang="ru-RU" sz="7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РЕФИНАНСИРОВАНИЕ БАНКОВСКИХ КРЕДИТОВ</a:t>
                      </a:r>
                    </a:p>
                  </a:txBody>
                  <a:tcPr marL="22097" marR="22097" marT="0" marB="0" anchor="ctr">
                    <a:solidFill>
                      <a:srgbClr val="315AA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188553"/>
                  </a:ext>
                </a:extLst>
              </a:tr>
              <a:tr h="4738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22097" marR="22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Рефинансирование кредита</a:t>
                      </a:r>
                    </a:p>
                  </a:txBody>
                  <a:tcPr marL="22097" marR="2209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590" algn="l"/>
                          <a:tab pos="201295" algn="l"/>
                        </a:tabLst>
                      </a:pP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en-US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СМСП, осуществляющие деятельность в сфере 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обрабатывающих</a:t>
                      </a:r>
                      <a:r>
                        <a:rPr lang="ru-RU" sz="700" b="1" baseline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производств </a:t>
                      </a: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(раздел С «Обрабатывающие производства» ОКВЭД)</a:t>
                      </a:r>
                    </a:p>
                  </a:txBody>
                  <a:tcPr marL="22097" marR="22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от 50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до 5000</a:t>
                      </a:r>
                    </a:p>
                  </a:txBody>
                  <a:tcPr marL="22097" marR="22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22097" marR="22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Рефинансирование банковских кредитов, связанных с осуществлением предпринимательской деятельности</a:t>
                      </a:r>
                    </a:p>
                  </a:txBody>
                  <a:tcPr marL="22097" marR="22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8,24 </a:t>
                      </a: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22097" marR="22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97" marR="22097" marT="0" marB="0" anchor="ctr"/>
                </a:tc>
                <a:extLst>
                  <a:ext uri="{0D108BD9-81ED-4DB2-BD59-A6C34878D82A}">
                    <a16:rowId xmlns:a16="http://schemas.microsoft.com/office/drawing/2014/main" val="124461126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34;p4">
            <a:extLst>
              <a:ext uri="{FF2B5EF4-FFF2-40B4-BE49-F238E27FC236}">
                <a16:creationId xmlns:a16="http://schemas.microsoft.com/office/drawing/2014/main" id="{E9B2F2A8-00E2-4B74-ED2C-9E77681EBDA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9143999" cy="39653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36;p4">
            <a:extLst>
              <a:ext uri="{FF2B5EF4-FFF2-40B4-BE49-F238E27FC236}">
                <a16:creationId xmlns:a16="http://schemas.microsoft.com/office/drawing/2014/main" id="{80135B1D-1375-5A4A-4185-13850925C224}"/>
              </a:ext>
            </a:extLst>
          </p:cNvPr>
          <p:cNvSpPr txBox="1"/>
          <p:nvPr/>
        </p:nvSpPr>
        <p:spPr>
          <a:xfrm>
            <a:off x="2643799" y="19273"/>
            <a:ext cx="4136817" cy="299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04" tIns="62204" rIns="62204" bIns="62204" anchor="t" anchorCtr="0">
            <a:noAutofit/>
          </a:bodyPr>
          <a:lstStyle/>
          <a:p>
            <a:pPr algn="ctr">
              <a:buSzPts val="1800"/>
            </a:pPr>
            <a:r>
              <a:rPr lang="ru-RU" sz="1225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ПРОГРАММЫ КРЕДИТОВАНИЯ</a:t>
            </a:r>
          </a:p>
        </p:txBody>
      </p:sp>
      <p:pic>
        <p:nvPicPr>
          <p:cNvPr id="13" name="Google Shape;135;p4">
            <a:extLst>
              <a:ext uri="{FF2B5EF4-FFF2-40B4-BE49-F238E27FC236}">
                <a16:creationId xmlns:a16="http://schemas.microsoft.com/office/drawing/2014/main" id="{6A9AFDA2-E4D8-FBF2-6FBB-D5F7881F4D9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65155" y="19273"/>
            <a:ext cx="1940113" cy="35748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33;p4">
            <a:extLst>
              <a:ext uri="{FF2B5EF4-FFF2-40B4-BE49-F238E27FC236}">
                <a16:creationId xmlns:a16="http://schemas.microsoft.com/office/drawing/2014/main" id="{C9351A77-5FEF-7CAE-2182-C1A8E136AD5E}"/>
              </a:ext>
            </a:extLst>
          </p:cNvPr>
          <p:cNvSpPr txBox="1"/>
          <p:nvPr/>
        </p:nvSpPr>
        <p:spPr>
          <a:xfrm>
            <a:off x="133898" y="72861"/>
            <a:ext cx="1374189" cy="222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572" tIns="32778" rIns="65572" bIns="32778" anchor="t" anchorCtr="0">
            <a:noAutofit/>
          </a:bodyPr>
          <a:lstStyle/>
          <a:p>
            <a:pPr algn="ctr">
              <a:buClr>
                <a:srgbClr val="3059A2"/>
              </a:buClr>
              <a:buSzPts val="2100"/>
            </a:pPr>
            <a:r>
              <a:rPr lang="ru-RU" sz="953" i="1" dirty="0">
                <a:solidFill>
                  <a:srgbClr val="FFFFFF"/>
                </a:solidFill>
                <a:latin typeface="Montserrat"/>
              </a:rPr>
              <a:t>продолжение</a:t>
            </a:r>
            <a:endParaRPr sz="953" i="1" dirty="0">
              <a:solidFill>
                <a:srgbClr val="FFFFFF"/>
              </a:solidFill>
              <a:latin typeface="Montserrat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62758A9A-0295-F682-E2AA-A03EAB8FA4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892206"/>
              </p:ext>
            </p:extLst>
          </p:nvPr>
        </p:nvGraphicFramePr>
        <p:xfrm>
          <a:off x="120599" y="469393"/>
          <a:ext cx="8856000" cy="4584909"/>
        </p:xfrm>
        <a:graphic>
          <a:graphicData uri="http://schemas.openxmlformats.org/drawingml/2006/table">
            <a:tbl>
              <a:tblPr firstRow="1" firstCol="1" bandRow="1">
                <a:tableStyleId>{5F52E195-4731-48BF-9009-846B3EE3AC28}</a:tableStyleId>
              </a:tblPr>
              <a:tblGrid>
                <a:gridCol w="252000">
                  <a:extLst>
                    <a:ext uri="{9D8B030D-6E8A-4147-A177-3AD203B41FA5}">
                      <a16:colId xmlns:a16="http://schemas.microsoft.com/office/drawing/2014/main" val="3047751500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3858465692"/>
                    </a:ext>
                  </a:extLst>
                </a:gridCol>
                <a:gridCol w="3240000">
                  <a:extLst>
                    <a:ext uri="{9D8B030D-6E8A-4147-A177-3AD203B41FA5}">
                      <a16:colId xmlns:a16="http://schemas.microsoft.com/office/drawing/2014/main" val="1964747415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52810578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155548603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173204003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02485223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796070421"/>
                    </a:ext>
                  </a:extLst>
                </a:gridCol>
              </a:tblGrid>
              <a:tr h="258328"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b="1" i="0" u="none" strike="noStrike" cap="none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III. </a:t>
                      </a:r>
                      <a:r>
                        <a:rPr lang="ru-RU" sz="700" b="1" i="0" u="none" strike="noStrike" cap="none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ЦЕНТР КЛАСТЕРНОГО РАЗВИТИЯ</a:t>
                      </a:r>
                      <a:endParaRPr lang="ru-RU" sz="7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97" marR="22097" marT="0" marB="0" anchor="ctr">
                    <a:solidFill>
                      <a:srgbClr val="315AA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b="1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56" marR="21556" marT="0" marB="0" anchor="ctr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b="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56" marR="21556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b="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56" marR="21556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b="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56" marR="21556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b="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56" marR="21556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b="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56" marR="21556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b="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56" marR="21556" marT="0" marB="0" anchor="ctr"/>
                </a:tc>
                <a:extLst>
                  <a:ext uri="{0D108BD9-81ED-4DB2-BD59-A6C34878D82A}">
                    <a16:rowId xmlns:a16="http://schemas.microsoft.com/office/drawing/2014/main" val="4194232427"/>
                  </a:ext>
                </a:extLst>
              </a:tr>
              <a:tr h="8748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700" b="1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97" marR="22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0" u="none" strike="noStrike" cap="non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Участник ЦКР</a:t>
                      </a:r>
                      <a:endParaRPr lang="ru-RU" sz="700" b="1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97" marR="22097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7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СМСП, являющиеся участниками территориального кластера Центра кластерного развития Центра «Мой Бизнес» Иркутской области на дату подачи заявки на </a:t>
                      </a:r>
                      <a:r>
                        <a:rPr lang="ru-RU" sz="7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микрозаем</a:t>
                      </a:r>
                      <a:endParaRPr lang="ru-RU" sz="7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97" marR="220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50</a:t>
                      </a:r>
                    </a:p>
                    <a:p>
                      <a:pPr algn="ctr"/>
                      <a:r>
                        <a:rPr lang="ru-RU" sz="7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5000</a:t>
                      </a:r>
                    </a:p>
                  </a:txBody>
                  <a:tcPr marL="22097" marR="220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97" marR="22097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7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основных средств / </a:t>
                      </a:r>
                    </a:p>
                    <a:p>
                      <a:pPr algn="ctr"/>
                      <a:r>
                        <a:rPr lang="ru-RU" sz="7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любые цели, связанные с предпринимательской деятельностью</a:t>
                      </a:r>
                    </a:p>
                  </a:txBody>
                  <a:tcPr marL="22097" marR="220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Рассчитывается от ставки по соответствующему виду деятельности СМСП минус 0,2 %</a:t>
                      </a:r>
                    </a:p>
                  </a:txBody>
                  <a:tcPr marL="22097" marR="220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endParaRPr lang="ru-RU" sz="7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97" marR="22097" marT="0" marB="0" anchor="ctr"/>
                </a:tc>
                <a:extLst>
                  <a:ext uri="{0D108BD9-81ED-4DB2-BD59-A6C34878D82A}">
                    <a16:rowId xmlns:a16="http://schemas.microsoft.com/office/drawing/2014/main" val="4082081702"/>
                  </a:ext>
                </a:extLst>
              </a:tr>
              <a:tr h="258328"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b="1" i="0" u="none" strike="noStrike" cap="none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IV. </a:t>
                      </a:r>
                      <a:r>
                        <a:rPr lang="ru-RU" sz="700" b="1" i="0" u="none" strike="noStrike" cap="none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УЧАСТНИК НГС</a:t>
                      </a:r>
                      <a:endParaRPr lang="ru-RU" sz="7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97" marR="22097" marT="0" marB="0" anchor="ctr">
                    <a:solidFill>
                      <a:srgbClr val="315AA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b="1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56" marR="21556" marT="0" marB="0" anchor="ctr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b="1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56" marR="21556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b="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56" marR="21556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b="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56" marR="21556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b="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56" marR="21556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b="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56" marR="21556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b="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56" marR="21556" marT="0" marB="0" anchor="ctr"/>
                </a:tc>
                <a:extLst>
                  <a:ext uri="{0D108BD9-81ED-4DB2-BD59-A6C34878D82A}">
                    <a16:rowId xmlns:a16="http://schemas.microsoft.com/office/drawing/2014/main" val="3049116823"/>
                  </a:ext>
                </a:extLst>
              </a:tr>
              <a:tr h="8748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700" b="1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97" marR="220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i="0" u="none" strike="noStrike" cap="non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Поручительство</a:t>
                      </a:r>
                      <a:r>
                        <a:rPr lang="en-US" sz="700" b="1" i="0" u="none" strike="noStrike" cap="non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ru-RU" sz="700" b="1" i="0" u="none" strike="noStrike" cap="non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РГО</a:t>
                      </a:r>
                      <a:endParaRPr lang="ru-RU" sz="700" b="1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97" marR="2209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СМСП, получивший заем под поручительство РГО</a:t>
                      </a:r>
                    </a:p>
                  </a:txBody>
                  <a:tcPr marL="22097" marR="22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от 50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до 5000</a:t>
                      </a:r>
                    </a:p>
                  </a:txBody>
                  <a:tcPr marL="22097" marR="2209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 b="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97" marR="2209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Приобретение основных средств /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любые цели, связанные с предпринимательской деятельностью</a:t>
                      </a:r>
                    </a:p>
                  </a:txBody>
                  <a:tcPr marL="22097" marR="22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Рассчитывается от ставки по соответствующему виду деятельности СМСП минус 0,2 %</a:t>
                      </a:r>
                    </a:p>
                  </a:txBody>
                  <a:tcPr marL="22097" marR="22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endParaRPr lang="ru-RU" sz="700" b="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97" marR="22097" marT="0" marB="0" anchor="ctr"/>
                </a:tc>
                <a:extLst>
                  <a:ext uri="{0D108BD9-81ED-4DB2-BD59-A6C34878D82A}">
                    <a16:rowId xmlns:a16="http://schemas.microsoft.com/office/drawing/2014/main" val="1907548198"/>
                  </a:ext>
                </a:extLst>
              </a:tr>
              <a:tr h="258328"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0" u="none" strike="noStrike" cap="none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V. МИКРОЗАЙМЫ ДЛЯ ИНЫХ ВИДОВ ДЕЯТЕЛЬНОСТИ</a:t>
                      </a:r>
                      <a:endParaRPr lang="ru-RU" sz="7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97" marR="22097" marT="0" marB="0" anchor="ctr">
                    <a:solidFill>
                      <a:srgbClr val="315AA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b="1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56" marR="21556" marT="0" marB="0" anchor="ctr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b="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56" marR="21556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b="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56" marR="21556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b="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56" marR="21556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700" b="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56" marR="21556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b="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56" marR="21556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b="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56" marR="21556" marT="0" marB="0" anchor="ctr"/>
                </a:tc>
                <a:extLst>
                  <a:ext uri="{0D108BD9-81ED-4DB2-BD59-A6C34878D82A}">
                    <a16:rowId xmlns:a16="http://schemas.microsoft.com/office/drawing/2014/main" val="1243263939"/>
                  </a:ext>
                </a:extLst>
              </a:tr>
              <a:tr h="5446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700" b="1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97" marR="22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Исполнитель государственного оборонного заказа</a:t>
                      </a:r>
                    </a:p>
                  </a:txBody>
                  <a:tcPr marL="22097" marR="2209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СМСП (юридические лица), заключившие контракт на поставку продукции в рамках государственного оборонного заказа</a:t>
                      </a:r>
                    </a:p>
                  </a:txBody>
                  <a:tcPr marL="22097" marR="22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от 50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до 5000</a:t>
                      </a:r>
                    </a:p>
                  </a:txBody>
                  <a:tcPr marL="22097" marR="22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 b="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97" marR="22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Приобретение основных средств /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любые цели, связанные с предпринимательской деятельностью</a:t>
                      </a:r>
                    </a:p>
                  </a:txBody>
                  <a:tcPr marL="22097" marR="22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8,</a:t>
                      </a:r>
                      <a:r>
                        <a:rPr lang="en-US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700" b="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97" marR="22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2,</a:t>
                      </a:r>
                      <a:r>
                        <a:rPr lang="en-US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75</a:t>
                      </a:r>
                      <a:r>
                        <a:rPr lang="en-US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700" b="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97" marR="22097" marT="0" marB="0" anchor="ctr"/>
                </a:tc>
                <a:extLst>
                  <a:ext uri="{0D108BD9-81ED-4DB2-BD59-A6C34878D82A}">
                    <a16:rowId xmlns:a16="http://schemas.microsoft.com/office/drawing/2014/main" val="973208896"/>
                  </a:ext>
                </a:extLst>
              </a:tr>
              <a:tr h="4969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700" b="1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97" marR="22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Социальное предпринимательство</a:t>
                      </a:r>
                    </a:p>
                  </a:txBody>
                  <a:tcPr marL="22097" marR="22097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7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СМСП, осуществляющие деятельность в сфере социального предпринимательства (согласно требованиям Федерального закона № 209-ФЗ от 24.07.2007 г. «О развитии малого и среднего предпринимательства в Российской Федерации»)</a:t>
                      </a:r>
                    </a:p>
                  </a:txBody>
                  <a:tcPr marL="22097" marR="220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50</a:t>
                      </a:r>
                    </a:p>
                    <a:p>
                      <a:pPr algn="ctr"/>
                      <a:r>
                        <a:rPr lang="ru-RU" sz="7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5000</a:t>
                      </a:r>
                    </a:p>
                  </a:txBody>
                  <a:tcPr marL="22097" marR="220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97" marR="220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основных средств / </a:t>
                      </a:r>
                    </a:p>
                    <a:p>
                      <a:pPr algn="ctr"/>
                      <a:r>
                        <a:rPr lang="ru-RU" sz="7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любые цели, связанные с предпринимательской деятельностью</a:t>
                      </a:r>
                    </a:p>
                  </a:txBody>
                  <a:tcPr marL="22097" marR="220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</a:t>
                      </a:r>
                      <a:r>
                        <a:rPr lang="en-US" sz="7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7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7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7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97" marR="2209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12,</a:t>
                      </a:r>
                      <a:r>
                        <a:rPr lang="en-US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75</a:t>
                      </a:r>
                      <a:r>
                        <a:rPr lang="en-US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700" b="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97" marR="22097" marT="0" marB="0" anchor="ctr"/>
                </a:tc>
                <a:extLst>
                  <a:ext uri="{0D108BD9-81ED-4DB2-BD59-A6C34878D82A}">
                    <a16:rowId xmlns:a16="http://schemas.microsoft.com/office/drawing/2014/main" val="4103080647"/>
                  </a:ext>
                </a:extLst>
              </a:tr>
              <a:tr h="5446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700" b="1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97" marR="22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Победитель регионального конкурса</a:t>
                      </a:r>
                    </a:p>
                  </a:txBody>
                  <a:tcPr marL="22097" marR="22097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7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СМСП, занявшие первое место в номинации или категории:</a:t>
                      </a:r>
                    </a:p>
                    <a:p>
                      <a:pPr algn="just"/>
                      <a:r>
                        <a:rPr lang="ru-RU" sz="7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регионального конкурса «Сделано в </a:t>
                      </a:r>
                      <a:r>
                        <a:rPr lang="ru-RU" sz="7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Приангарье</a:t>
                      </a:r>
                      <a:r>
                        <a:rPr lang="ru-RU" sz="7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»;</a:t>
                      </a:r>
                    </a:p>
                    <a:p>
                      <a:pPr algn="just"/>
                      <a:r>
                        <a:rPr lang="ru-RU" sz="7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регионального этапа конкурса «100 лучших товаров России»</a:t>
                      </a:r>
                    </a:p>
                  </a:txBody>
                  <a:tcPr marL="22097" marR="220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50</a:t>
                      </a:r>
                    </a:p>
                    <a:p>
                      <a:pPr algn="ctr"/>
                      <a:r>
                        <a:rPr lang="ru-RU" sz="7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5000</a:t>
                      </a:r>
                    </a:p>
                  </a:txBody>
                  <a:tcPr marL="22097" marR="220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97" marR="220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основных средств / </a:t>
                      </a:r>
                    </a:p>
                    <a:p>
                      <a:pPr algn="ctr"/>
                      <a:r>
                        <a:rPr lang="ru-RU" sz="7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любые цели, связанные с предпринимательской деятельностью</a:t>
                      </a:r>
                    </a:p>
                  </a:txBody>
                  <a:tcPr marL="22097" marR="220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</a:t>
                      </a:r>
                      <a:r>
                        <a:rPr lang="en-US" sz="7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7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7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7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97" marR="2209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12,</a:t>
                      </a:r>
                      <a:r>
                        <a:rPr lang="en-US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75</a:t>
                      </a:r>
                      <a:r>
                        <a:rPr lang="en-US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700" b="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97" marR="22097" marT="0" marB="0" anchor="ctr"/>
                </a:tc>
                <a:extLst>
                  <a:ext uri="{0D108BD9-81ED-4DB2-BD59-A6C34878D82A}">
                    <a16:rowId xmlns:a16="http://schemas.microsoft.com/office/drawing/2014/main" val="3434344986"/>
                  </a:ext>
                </a:extLst>
              </a:tr>
              <a:tr h="4738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700" b="1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97" marR="22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Промышленный дизайн</a:t>
                      </a:r>
                    </a:p>
                  </a:txBody>
                  <a:tcPr marL="22097" marR="2209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590" algn="l"/>
                          <a:tab pos="201295" algn="l"/>
                        </a:tabLst>
                      </a:pP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СМСП, заключившие предварительный договор на оказание услуг по разработке промышленного дизайна с организацией (индивидуальным предпринимателем), состоящим в реестре промышленных дизайнеров Иркутской области</a:t>
                      </a:r>
                    </a:p>
                  </a:txBody>
                  <a:tcPr marL="22097" marR="22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от 50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до </a:t>
                      </a:r>
                      <a:r>
                        <a:rPr lang="en-US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000</a:t>
                      </a:r>
                    </a:p>
                  </a:txBody>
                  <a:tcPr marL="22097" marR="22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 b="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97" marR="22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Оплата услуг по разработке промышленного дизайна</a:t>
                      </a:r>
                    </a:p>
                  </a:txBody>
                  <a:tcPr marL="22097" marR="22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8,</a:t>
                      </a:r>
                      <a:r>
                        <a:rPr lang="en-US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700" b="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97" marR="2209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12,</a:t>
                      </a:r>
                      <a:r>
                        <a:rPr lang="en-US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75</a:t>
                      </a:r>
                      <a:r>
                        <a:rPr lang="en-US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700" b="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97" marR="22097" marT="0" marB="0" anchor="ctr"/>
                </a:tc>
                <a:extLst>
                  <a:ext uri="{0D108BD9-81ED-4DB2-BD59-A6C34878D82A}">
                    <a16:rowId xmlns:a16="http://schemas.microsoft.com/office/drawing/2014/main" val="1244611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8362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34;p4">
            <a:extLst>
              <a:ext uri="{FF2B5EF4-FFF2-40B4-BE49-F238E27FC236}">
                <a16:creationId xmlns:a16="http://schemas.microsoft.com/office/drawing/2014/main" id="{E9B2F2A8-00E2-4B74-ED2C-9E77681EBDA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9143999" cy="39653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36;p4">
            <a:extLst>
              <a:ext uri="{FF2B5EF4-FFF2-40B4-BE49-F238E27FC236}">
                <a16:creationId xmlns:a16="http://schemas.microsoft.com/office/drawing/2014/main" id="{80135B1D-1375-5A4A-4185-13850925C224}"/>
              </a:ext>
            </a:extLst>
          </p:cNvPr>
          <p:cNvSpPr txBox="1"/>
          <p:nvPr/>
        </p:nvSpPr>
        <p:spPr>
          <a:xfrm>
            <a:off x="2643799" y="19273"/>
            <a:ext cx="4136817" cy="299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04" tIns="62204" rIns="62204" bIns="62204" anchor="t" anchorCtr="0">
            <a:noAutofit/>
          </a:bodyPr>
          <a:lstStyle/>
          <a:p>
            <a:pPr algn="ctr">
              <a:buSzPts val="1800"/>
            </a:pPr>
            <a:r>
              <a:rPr lang="ru-RU" sz="1225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ПРОГРАММЫ КРЕДИТОВАНИЯ</a:t>
            </a:r>
          </a:p>
        </p:txBody>
      </p:sp>
      <p:pic>
        <p:nvPicPr>
          <p:cNvPr id="13" name="Google Shape;135;p4">
            <a:extLst>
              <a:ext uri="{FF2B5EF4-FFF2-40B4-BE49-F238E27FC236}">
                <a16:creationId xmlns:a16="http://schemas.microsoft.com/office/drawing/2014/main" id="{6A9AFDA2-E4D8-FBF2-6FBB-D5F7881F4D9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65155" y="19273"/>
            <a:ext cx="1940113" cy="35748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33;p4">
            <a:extLst>
              <a:ext uri="{FF2B5EF4-FFF2-40B4-BE49-F238E27FC236}">
                <a16:creationId xmlns:a16="http://schemas.microsoft.com/office/drawing/2014/main" id="{C9351A77-5FEF-7CAE-2182-C1A8E136AD5E}"/>
              </a:ext>
            </a:extLst>
          </p:cNvPr>
          <p:cNvSpPr txBox="1"/>
          <p:nvPr/>
        </p:nvSpPr>
        <p:spPr>
          <a:xfrm>
            <a:off x="133898" y="72861"/>
            <a:ext cx="1374189" cy="222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572" tIns="32778" rIns="65572" bIns="32778" anchor="t" anchorCtr="0">
            <a:noAutofit/>
          </a:bodyPr>
          <a:lstStyle/>
          <a:p>
            <a:pPr algn="ctr">
              <a:buClr>
                <a:srgbClr val="3059A2"/>
              </a:buClr>
              <a:buSzPts val="2100"/>
            </a:pPr>
            <a:r>
              <a:rPr lang="ru-RU" sz="953" i="1" dirty="0">
                <a:solidFill>
                  <a:srgbClr val="FFFFFF"/>
                </a:solidFill>
                <a:latin typeface="Montserrat"/>
              </a:rPr>
              <a:t>продолжение</a:t>
            </a:r>
            <a:endParaRPr sz="953" i="1" dirty="0">
              <a:solidFill>
                <a:srgbClr val="FFFFFF"/>
              </a:solidFill>
              <a:latin typeface="Montserrat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62758A9A-0295-F682-E2AA-A03EAB8FA4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214539"/>
              </p:ext>
            </p:extLst>
          </p:nvPr>
        </p:nvGraphicFramePr>
        <p:xfrm>
          <a:off x="120599" y="469393"/>
          <a:ext cx="8856000" cy="2791391"/>
        </p:xfrm>
        <a:graphic>
          <a:graphicData uri="http://schemas.openxmlformats.org/drawingml/2006/table">
            <a:tbl>
              <a:tblPr firstRow="1" firstCol="1" bandRow="1">
                <a:tableStyleId>{5F52E195-4731-48BF-9009-846B3EE3AC28}</a:tableStyleId>
              </a:tblPr>
              <a:tblGrid>
                <a:gridCol w="252000">
                  <a:extLst>
                    <a:ext uri="{9D8B030D-6E8A-4147-A177-3AD203B41FA5}">
                      <a16:colId xmlns:a16="http://schemas.microsoft.com/office/drawing/2014/main" val="3047751500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3858465692"/>
                    </a:ext>
                  </a:extLst>
                </a:gridCol>
                <a:gridCol w="3240000">
                  <a:extLst>
                    <a:ext uri="{9D8B030D-6E8A-4147-A177-3AD203B41FA5}">
                      <a16:colId xmlns:a16="http://schemas.microsoft.com/office/drawing/2014/main" val="1964747415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52810578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155548603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173204003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02485223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796070421"/>
                    </a:ext>
                  </a:extLst>
                </a:gridCol>
              </a:tblGrid>
              <a:tr h="8748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700" b="1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97" marR="22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0" u="none" strike="noStrike" cap="non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Беспилотные авиационные системы</a:t>
                      </a:r>
                      <a:endParaRPr lang="ru-RU" sz="700" b="1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97" marR="22097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7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СМСП, реализующие программы дополнительного профессионального образования в сфере </a:t>
                      </a:r>
                      <a:r>
                        <a:rPr lang="ru-RU" sz="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беспилотных авиационных систем (БАС)</a:t>
                      </a:r>
                    </a:p>
                  </a:txBody>
                  <a:tcPr marL="22097" marR="220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50</a:t>
                      </a:r>
                    </a:p>
                    <a:p>
                      <a:pPr algn="ctr"/>
                      <a:r>
                        <a:rPr lang="ru-RU" sz="7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5000</a:t>
                      </a:r>
                    </a:p>
                  </a:txBody>
                  <a:tcPr marL="22097" marR="220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97" marR="220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Финансирование текущих расходов предпринимательской деятельности</a:t>
                      </a:r>
                    </a:p>
                  </a:txBody>
                  <a:tcPr marL="22097" marR="220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</a:t>
                      </a:r>
                      <a:r>
                        <a:rPr lang="en-US" sz="7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7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7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7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97" marR="220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</a:t>
                      </a:r>
                      <a:r>
                        <a:rPr lang="en-US" sz="7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7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r>
                        <a:rPr lang="en-US" sz="7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7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97" marR="22097" marT="0" marB="0" anchor="ctr"/>
                </a:tc>
                <a:extLst>
                  <a:ext uri="{0D108BD9-81ED-4DB2-BD59-A6C34878D82A}">
                    <a16:rowId xmlns:a16="http://schemas.microsoft.com/office/drawing/2014/main" val="4082081702"/>
                  </a:ext>
                </a:extLst>
              </a:tr>
              <a:tr h="437436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700" b="1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97" marR="22097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700" b="1" i="0" u="none" strike="noStrike" cap="non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Услуги</a:t>
                      </a:r>
                      <a:endParaRPr lang="ru-RU" sz="700" b="1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97" marR="22097" marT="0" marB="0" anchor="ctr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СМСП, осуществляющие 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предоставление услуг (бытовые, медицинские, транспортные и т.д.) *</a:t>
                      </a:r>
                    </a:p>
                  </a:txBody>
                  <a:tcPr marL="22097" marR="22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от 50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до 5000</a:t>
                      </a:r>
                    </a:p>
                  </a:txBody>
                  <a:tcPr marL="22097" marR="2209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 b="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97" marR="2209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Приобретение основных средств</a:t>
                      </a:r>
                    </a:p>
                  </a:txBody>
                  <a:tcPr marL="22097" marR="22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11 %</a:t>
                      </a:r>
                    </a:p>
                  </a:txBody>
                  <a:tcPr marL="22097" marR="2209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13,5</a:t>
                      </a:r>
                      <a:r>
                        <a:rPr lang="ru-RU" sz="700" b="0" baseline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700" b="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97" marR="22097" marT="0" marB="0" anchor="ctr"/>
                </a:tc>
                <a:extLst>
                  <a:ext uri="{0D108BD9-81ED-4DB2-BD59-A6C34878D82A}">
                    <a16:rowId xmlns:a16="http://schemas.microsoft.com/office/drawing/2014/main" val="1907548198"/>
                  </a:ext>
                </a:extLst>
              </a:tr>
              <a:tr h="4374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от 50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до 5000</a:t>
                      </a:r>
                    </a:p>
                  </a:txBody>
                  <a:tcPr marL="22097" marR="2209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22097" marR="2209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Любые цели, связанные с предпринимательской деятельностью</a:t>
                      </a:r>
                    </a:p>
                  </a:txBody>
                  <a:tcPr marL="22097" marR="22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11,5</a:t>
                      </a:r>
                      <a:r>
                        <a:rPr lang="ru-RU" sz="700" b="0" baseline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700" b="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97" marR="22097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9729249"/>
                  </a:ext>
                </a:extLst>
              </a:tr>
              <a:tr h="5446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700" b="1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97" marR="22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Деятельность в сфере недвижимости</a:t>
                      </a:r>
                    </a:p>
                  </a:txBody>
                  <a:tcPr marL="22097" marR="2209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СМСП, осуществляющие сдачу в аренду, эксплуатацию либо управление собственным или арендованным 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недвижимым имуществом </a:t>
                      </a: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(ОКВЭД: коды 68.20, 68.20.1., 68.20.2., 68.32) *</a:t>
                      </a:r>
                    </a:p>
                  </a:txBody>
                  <a:tcPr marL="22097" marR="22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от 50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до 5000</a:t>
                      </a:r>
                    </a:p>
                  </a:txBody>
                  <a:tcPr marL="22097" marR="22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 b="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97" marR="22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Приобретение основных средств /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любые цели, связанные с предпринимательской деятельностью</a:t>
                      </a:r>
                    </a:p>
                  </a:txBody>
                  <a:tcPr marL="22097" marR="22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12,5</a:t>
                      </a:r>
                      <a:r>
                        <a:rPr lang="en-US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700" b="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97" marR="22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700" b="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97" marR="22097" marT="0" marB="0" anchor="ctr"/>
                </a:tc>
                <a:extLst>
                  <a:ext uri="{0D108BD9-81ED-4DB2-BD59-A6C34878D82A}">
                    <a16:rowId xmlns:a16="http://schemas.microsoft.com/office/drawing/2014/main" val="973208896"/>
                  </a:ext>
                </a:extLst>
              </a:tr>
              <a:tr h="4969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700" b="1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97" marR="22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Торговля</a:t>
                      </a:r>
                    </a:p>
                  </a:txBody>
                  <a:tcPr marL="22097" marR="22097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7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СМСП, осуществляющие деятельность в сфере розничной и оптовой </a:t>
                      </a:r>
                      <a:r>
                        <a:rPr lang="ru-RU" sz="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торговли</a:t>
                      </a:r>
                    </a:p>
                  </a:txBody>
                  <a:tcPr marL="22097" marR="220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50</a:t>
                      </a:r>
                    </a:p>
                    <a:p>
                      <a:pPr algn="ctr"/>
                      <a:r>
                        <a:rPr lang="ru-RU" sz="7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5000</a:t>
                      </a:r>
                    </a:p>
                  </a:txBody>
                  <a:tcPr marL="22097" marR="220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97" marR="220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основных средств / </a:t>
                      </a:r>
                    </a:p>
                    <a:p>
                      <a:pPr algn="ctr"/>
                      <a:r>
                        <a:rPr lang="ru-RU" sz="7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любые цели, связанные с предпринимательской деятельностью</a:t>
                      </a:r>
                    </a:p>
                  </a:txBody>
                  <a:tcPr marL="22097" marR="220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13,5</a:t>
                      </a:r>
                      <a:r>
                        <a:rPr lang="en-US" sz="7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7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97" marR="2209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700" b="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15 %</a:t>
                      </a:r>
                      <a:endParaRPr lang="ru-RU" sz="700" b="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97" marR="22097" marT="0" marB="0" anchor="ctr"/>
                </a:tc>
                <a:extLst>
                  <a:ext uri="{0D108BD9-81ED-4DB2-BD59-A6C34878D82A}">
                    <a16:rowId xmlns:a16="http://schemas.microsoft.com/office/drawing/2014/main" val="4103080647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20599" y="3412901"/>
            <a:ext cx="38379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Для микрозаймов выдаваемых в рамках лимитов, срок займа ограничен 2 годами.</a:t>
            </a:r>
          </a:p>
        </p:txBody>
      </p:sp>
    </p:spTree>
    <p:extLst>
      <p:ext uri="{BB962C8B-B14F-4D97-AF65-F5344CB8AC3E}">
        <p14:creationId xmlns:p14="http://schemas.microsoft.com/office/powerpoint/2010/main" val="639638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45"/>
          <p:cNvPicPr preferRelativeResize="0"/>
          <p:nvPr/>
        </p:nvPicPr>
        <p:blipFill rotWithShape="1">
          <a:blip r:embed="rId3">
            <a:alphaModFix/>
          </a:blip>
          <a:srcRect r="695"/>
          <a:stretch/>
        </p:blipFill>
        <p:spPr>
          <a:xfrm>
            <a:off x="0" y="0"/>
            <a:ext cx="9206625" cy="35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37300" y="17336"/>
            <a:ext cx="1554975" cy="315364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45"/>
          <p:cNvSpPr txBox="1"/>
          <p:nvPr/>
        </p:nvSpPr>
        <p:spPr>
          <a:xfrm>
            <a:off x="0" y="0"/>
            <a:ext cx="7362900" cy="3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330" name="Google Shape;330;p45"/>
          <p:cNvGraphicFramePr/>
          <p:nvPr>
            <p:extLst>
              <p:ext uri="{D42A27DB-BD31-4B8C-83A1-F6EECF244321}">
                <p14:modId xmlns:p14="http://schemas.microsoft.com/office/powerpoint/2010/main" val="2750533006"/>
              </p:ext>
            </p:extLst>
          </p:nvPr>
        </p:nvGraphicFramePr>
        <p:xfrm>
          <a:off x="4623450" y="430100"/>
          <a:ext cx="4463400" cy="4094771"/>
        </p:xfrm>
        <a:graphic>
          <a:graphicData uri="http://schemas.openxmlformats.org/drawingml/2006/table">
            <a:tbl>
              <a:tblPr>
                <a:noFill/>
                <a:tableStyleId>{E3F43A24-C75F-4473-8FFE-F1B29C183EFB}</a:tableStyleId>
              </a:tblPr>
              <a:tblGrid>
                <a:gridCol w="446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5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b="1" u="none" strike="noStrike" cap="none">
                          <a:solidFill>
                            <a:srgbClr val="3059A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Требования к СМСП</a:t>
                      </a:r>
                      <a:endParaRPr sz="1800" b="1" u="none" strike="noStrike" cap="none">
                        <a:solidFill>
                          <a:srgbClr val="3059A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600" b="1" u="none" strike="noStrike" cap="non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Соответствие Федеральному закону № 209-ФЗ от 24.07.2007</a:t>
                      </a:r>
                      <a:endParaRPr sz="1800" b="1" u="none" strike="noStrike" cap="non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059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7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600" i="1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кроме того:</a:t>
                      </a:r>
                      <a:endParaRPr sz="1600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444500" marR="0" lvl="0" indent="-265112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Montserrat"/>
                        <a:buChar char="✔"/>
                      </a:pPr>
                      <a:r>
                        <a:rPr lang="ru-RU" sz="160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регистрация и осуществление деятельности на территории Иркутской области</a:t>
                      </a:r>
                      <a:endParaRPr sz="1600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444500" marR="0" lvl="0" indent="-265112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Montserrat"/>
                        <a:buChar char="✔"/>
                      </a:pPr>
                      <a:r>
                        <a:rPr lang="ru-RU" sz="160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задолженность по начисленным налогам, сборам не более 50 тысяч руб. для СМСП</a:t>
                      </a:r>
                      <a:endParaRPr sz="1600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444500" marR="0" lvl="0" indent="-265112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Montserrat"/>
                        <a:buChar char="✔"/>
                      </a:pPr>
                      <a:r>
                        <a:rPr lang="ru-RU" sz="160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положительная кредитная история</a:t>
                      </a:r>
                      <a:endParaRPr sz="1600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444500" marR="0" lvl="0" indent="-265112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Montserrat"/>
                        <a:buChar char="✔"/>
                      </a:pPr>
                      <a:r>
                        <a:rPr lang="ru-RU" sz="160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наличие достаточного и ликвидного обеспечения</a:t>
                      </a:r>
                      <a:endParaRPr sz="160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31" name="Google Shape;331;p45"/>
          <p:cNvPicPr preferRelativeResize="0"/>
          <p:nvPr/>
        </p:nvPicPr>
        <p:blipFill rotWithShape="1">
          <a:blip r:embed="rId5">
            <a:alphaModFix/>
          </a:blip>
          <a:srcRect t="29270" b="63"/>
          <a:stretch/>
        </p:blipFill>
        <p:spPr>
          <a:xfrm>
            <a:off x="0" y="350100"/>
            <a:ext cx="4514874" cy="4793398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45"/>
          <p:cNvSpPr txBox="1"/>
          <p:nvPr/>
        </p:nvSpPr>
        <p:spPr>
          <a:xfrm>
            <a:off x="0" y="0"/>
            <a:ext cx="7362900" cy="3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Микрофинансирование СМСП</a:t>
            </a:r>
            <a:endParaRPr sz="15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 b="1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b="1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b="1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5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1666</Words>
  <Application>Microsoft Office PowerPoint</Application>
  <PresentationFormat>Экран (16:9)</PresentationFormat>
  <Paragraphs>404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Times New Roman</vt:lpstr>
      <vt:lpstr>Arial</vt:lpstr>
      <vt:lpstr>Calibri</vt:lpstr>
      <vt:lpstr>Montserrat</vt:lpstr>
      <vt:lpstr>Proxima Nova</vt:lpstr>
      <vt:lpstr>Тема Office</vt:lpstr>
      <vt:lpstr>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Director</dc:creator>
  <cp:lastModifiedBy>Макаров </cp:lastModifiedBy>
  <cp:revision>51</cp:revision>
  <cp:lastPrinted>2025-11-24T04:51:13Z</cp:lastPrinted>
  <dcterms:modified xsi:type="dcterms:W3CDTF">2025-11-25T02:18:06Z</dcterms:modified>
</cp:coreProperties>
</file>